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2" r:id="rId4"/>
    <p:sldId id="263" r:id="rId5"/>
    <p:sldId id="264" r:id="rId6"/>
    <p:sldId id="259" r:id="rId7"/>
    <p:sldId id="265" r:id="rId8"/>
    <p:sldId id="268" r:id="rId9"/>
    <p:sldId id="269" r:id="rId10"/>
    <p:sldId id="267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0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4638"/>
  </p:normalViewPr>
  <p:slideViewPr>
    <p:cSldViewPr snapToGrid="0">
      <p:cViewPr varScale="1">
        <p:scale>
          <a:sx n="128" d="100"/>
          <a:sy n="128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08800-8A2D-4C44-866B-7823D8D8E2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924331-373B-4EF8-9B04-3B44A821A55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Background and Current Research</a:t>
          </a:r>
        </a:p>
      </dgm:t>
    </dgm:pt>
    <dgm:pt modelId="{2B5D36BA-C4C5-4F83-8738-A4C247007D6A}" type="parTrans" cxnId="{BB2C8891-4CC8-4BCF-A665-E76C2237862D}">
      <dgm:prSet/>
      <dgm:spPr/>
      <dgm:t>
        <a:bodyPr/>
        <a:lstStyle/>
        <a:p>
          <a:endParaRPr lang="en-US"/>
        </a:p>
      </dgm:t>
    </dgm:pt>
    <dgm:pt modelId="{2240601D-1361-4360-B3D8-AB8C00811182}" type="sibTrans" cxnId="{BB2C8891-4CC8-4BCF-A665-E76C2237862D}">
      <dgm:prSet/>
      <dgm:spPr/>
      <dgm:t>
        <a:bodyPr/>
        <a:lstStyle/>
        <a:p>
          <a:endParaRPr lang="en-US"/>
        </a:p>
      </dgm:t>
    </dgm:pt>
    <dgm:pt modelId="{B1D551D8-7345-4D54-9C69-BB98B24F48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Methods</a:t>
          </a:r>
        </a:p>
      </dgm:t>
    </dgm:pt>
    <dgm:pt modelId="{14561801-9798-4EDC-B76C-B55936884457}" type="parTrans" cxnId="{92A8BEE7-B153-436D-80A1-098DC8DB6877}">
      <dgm:prSet/>
      <dgm:spPr/>
      <dgm:t>
        <a:bodyPr/>
        <a:lstStyle/>
        <a:p>
          <a:endParaRPr lang="en-US"/>
        </a:p>
      </dgm:t>
    </dgm:pt>
    <dgm:pt modelId="{1537C7B2-32D9-43A4-AEC0-A49FA12F5751}" type="sibTrans" cxnId="{92A8BEE7-B153-436D-80A1-098DC8DB6877}">
      <dgm:prSet/>
      <dgm:spPr/>
      <dgm:t>
        <a:bodyPr/>
        <a:lstStyle/>
        <a:p>
          <a:endParaRPr lang="en-US"/>
        </a:p>
      </dgm:t>
    </dgm:pt>
    <dgm:pt modelId="{9E00E263-77A7-4E3C-BF8E-F2F8A1FF18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Results</a:t>
          </a:r>
        </a:p>
      </dgm:t>
    </dgm:pt>
    <dgm:pt modelId="{412024F0-0464-4955-840A-2138E088203D}" type="parTrans" cxnId="{A6D0D75F-B8B5-4D08-BFB7-A2AC75CB1A19}">
      <dgm:prSet/>
      <dgm:spPr/>
      <dgm:t>
        <a:bodyPr/>
        <a:lstStyle/>
        <a:p>
          <a:endParaRPr lang="en-US"/>
        </a:p>
      </dgm:t>
    </dgm:pt>
    <dgm:pt modelId="{43C12859-EA5F-4FB0-929A-2A64D8A88159}" type="sibTrans" cxnId="{A6D0D75F-B8B5-4D08-BFB7-A2AC75CB1A19}">
      <dgm:prSet/>
      <dgm:spPr/>
      <dgm:t>
        <a:bodyPr/>
        <a:lstStyle/>
        <a:p>
          <a:endParaRPr lang="en-US"/>
        </a:p>
      </dgm:t>
    </dgm:pt>
    <dgm:pt modelId="{8A2888A7-D3E3-4B33-974A-649AD4B26C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Discussion</a:t>
          </a:r>
        </a:p>
      </dgm:t>
    </dgm:pt>
    <dgm:pt modelId="{49354CC5-55F8-4722-AEBB-2442D100A862}" type="parTrans" cxnId="{A2C3C465-97D2-4BB0-8143-8FAD3B478A02}">
      <dgm:prSet/>
      <dgm:spPr/>
      <dgm:t>
        <a:bodyPr/>
        <a:lstStyle/>
        <a:p>
          <a:endParaRPr lang="en-US"/>
        </a:p>
      </dgm:t>
    </dgm:pt>
    <dgm:pt modelId="{E0DCBBDA-5058-4749-8590-AF3D9933F4E1}" type="sibTrans" cxnId="{A2C3C465-97D2-4BB0-8143-8FAD3B478A02}">
      <dgm:prSet/>
      <dgm:spPr/>
      <dgm:t>
        <a:bodyPr/>
        <a:lstStyle/>
        <a:p>
          <a:endParaRPr lang="en-US"/>
        </a:p>
      </dgm:t>
    </dgm:pt>
    <dgm:pt modelId="{44D9E4B4-4482-47FC-97AE-E6D6CFE520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Conclusion AND LIMIATIONS </a:t>
          </a:r>
        </a:p>
      </dgm:t>
    </dgm:pt>
    <dgm:pt modelId="{F143A68B-6F71-4556-B130-785EC36C58B8}" type="parTrans" cxnId="{006DC3F0-967F-47F4-B168-1177A865F053}">
      <dgm:prSet/>
      <dgm:spPr/>
      <dgm:t>
        <a:bodyPr/>
        <a:lstStyle/>
        <a:p>
          <a:endParaRPr lang="en-US"/>
        </a:p>
      </dgm:t>
    </dgm:pt>
    <dgm:pt modelId="{287B48AE-5586-443D-9CD0-437C614EFDF6}" type="sibTrans" cxnId="{006DC3F0-967F-47F4-B168-1177A865F053}">
      <dgm:prSet/>
      <dgm:spPr/>
      <dgm:t>
        <a:bodyPr/>
        <a:lstStyle/>
        <a:p>
          <a:endParaRPr lang="en-US"/>
        </a:p>
      </dgm:t>
    </dgm:pt>
    <dgm:pt modelId="{E99956C0-6F46-4848-8841-B76899C8C5A4}" type="pres">
      <dgm:prSet presAssocID="{68408800-8A2D-4C44-866B-7823D8D8E20C}" presName="root" presStyleCnt="0">
        <dgm:presLayoutVars>
          <dgm:dir/>
          <dgm:resizeHandles val="exact"/>
        </dgm:presLayoutVars>
      </dgm:prSet>
      <dgm:spPr/>
    </dgm:pt>
    <dgm:pt modelId="{213BF8F9-703C-45E6-BE20-3D45F7D9F468}" type="pres">
      <dgm:prSet presAssocID="{74924331-373B-4EF8-9B04-3B44A821A551}" presName="compNode" presStyleCnt="0"/>
      <dgm:spPr/>
    </dgm:pt>
    <dgm:pt modelId="{2E799382-ECF0-4AE9-8213-D84512E96CC6}" type="pres">
      <dgm:prSet presAssocID="{74924331-373B-4EF8-9B04-3B44A821A551}" presName="iconBgRect" presStyleLbl="bgShp" presStyleIdx="0" presStyleCnt="5"/>
      <dgm:spPr/>
    </dgm:pt>
    <dgm:pt modelId="{9266F170-C038-4E1B-9E20-A8C11F72EEEE}" type="pres">
      <dgm:prSet presAssocID="{74924331-373B-4EF8-9B04-3B44A821A55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096D4F7-D62C-4852-A89A-D586EF3D1ABB}" type="pres">
      <dgm:prSet presAssocID="{74924331-373B-4EF8-9B04-3B44A821A551}" presName="spaceRect" presStyleCnt="0"/>
      <dgm:spPr/>
    </dgm:pt>
    <dgm:pt modelId="{6CDB0C95-AA00-4502-A202-1AAD60435AC6}" type="pres">
      <dgm:prSet presAssocID="{74924331-373B-4EF8-9B04-3B44A821A551}" presName="textRect" presStyleLbl="revTx" presStyleIdx="0" presStyleCnt="5">
        <dgm:presLayoutVars>
          <dgm:chMax val="1"/>
          <dgm:chPref val="1"/>
        </dgm:presLayoutVars>
      </dgm:prSet>
      <dgm:spPr/>
    </dgm:pt>
    <dgm:pt modelId="{182BCCE6-5A4D-436D-9E17-ABD687E09A17}" type="pres">
      <dgm:prSet presAssocID="{2240601D-1361-4360-B3D8-AB8C00811182}" presName="sibTrans" presStyleCnt="0"/>
      <dgm:spPr/>
    </dgm:pt>
    <dgm:pt modelId="{1DE339AE-3D65-462E-8130-CE9D6E5B1E37}" type="pres">
      <dgm:prSet presAssocID="{B1D551D8-7345-4D54-9C69-BB98B24F4887}" presName="compNode" presStyleCnt="0"/>
      <dgm:spPr/>
    </dgm:pt>
    <dgm:pt modelId="{ABB185A9-394D-4BF5-85E8-4AEB7A9D3AAC}" type="pres">
      <dgm:prSet presAssocID="{B1D551D8-7345-4D54-9C69-BB98B24F4887}" presName="iconBgRect" presStyleLbl="bgShp" presStyleIdx="1" presStyleCnt="5"/>
      <dgm:spPr/>
    </dgm:pt>
    <dgm:pt modelId="{6CB50B41-0D9F-4FB9-9924-95CD088B0F0D}" type="pres">
      <dgm:prSet presAssocID="{B1D551D8-7345-4D54-9C69-BB98B24F488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F05618A-7055-4698-9E99-32C5FA72D303}" type="pres">
      <dgm:prSet presAssocID="{B1D551D8-7345-4D54-9C69-BB98B24F4887}" presName="spaceRect" presStyleCnt="0"/>
      <dgm:spPr/>
    </dgm:pt>
    <dgm:pt modelId="{CB5740B7-F6C7-46C3-B4C5-063111CABF0A}" type="pres">
      <dgm:prSet presAssocID="{B1D551D8-7345-4D54-9C69-BB98B24F4887}" presName="textRect" presStyleLbl="revTx" presStyleIdx="1" presStyleCnt="5">
        <dgm:presLayoutVars>
          <dgm:chMax val="1"/>
          <dgm:chPref val="1"/>
        </dgm:presLayoutVars>
      </dgm:prSet>
      <dgm:spPr/>
    </dgm:pt>
    <dgm:pt modelId="{F25C3CBB-0759-4B2F-81C6-F9A1E361F277}" type="pres">
      <dgm:prSet presAssocID="{1537C7B2-32D9-43A4-AEC0-A49FA12F5751}" presName="sibTrans" presStyleCnt="0"/>
      <dgm:spPr/>
    </dgm:pt>
    <dgm:pt modelId="{97FF3C3C-D3CA-448D-928B-7A716A22068E}" type="pres">
      <dgm:prSet presAssocID="{9E00E263-77A7-4E3C-BF8E-F2F8A1FF186A}" presName="compNode" presStyleCnt="0"/>
      <dgm:spPr/>
    </dgm:pt>
    <dgm:pt modelId="{BE5485B4-7A13-478B-A84C-84A49D0DBB4E}" type="pres">
      <dgm:prSet presAssocID="{9E00E263-77A7-4E3C-BF8E-F2F8A1FF186A}" presName="iconBgRect" presStyleLbl="bgShp" presStyleIdx="2" presStyleCnt="5"/>
      <dgm:spPr/>
    </dgm:pt>
    <dgm:pt modelId="{9F3B39BD-33FF-4BAE-8A2F-29718D5B7C1A}" type="pres">
      <dgm:prSet presAssocID="{9E00E263-77A7-4E3C-BF8E-F2F8A1FF186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CAED57-88F7-441B-8663-DF5D0975F6E4}" type="pres">
      <dgm:prSet presAssocID="{9E00E263-77A7-4E3C-BF8E-F2F8A1FF186A}" presName="spaceRect" presStyleCnt="0"/>
      <dgm:spPr/>
    </dgm:pt>
    <dgm:pt modelId="{A0505011-2000-4DD1-9B4E-807E4F4DBB57}" type="pres">
      <dgm:prSet presAssocID="{9E00E263-77A7-4E3C-BF8E-F2F8A1FF186A}" presName="textRect" presStyleLbl="revTx" presStyleIdx="2" presStyleCnt="5">
        <dgm:presLayoutVars>
          <dgm:chMax val="1"/>
          <dgm:chPref val="1"/>
        </dgm:presLayoutVars>
      </dgm:prSet>
      <dgm:spPr/>
    </dgm:pt>
    <dgm:pt modelId="{D3AF6C04-591A-4CBA-91BA-443B952980A5}" type="pres">
      <dgm:prSet presAssocID="{43C12859-EA5F-4FB0-929A-2A64D8A88159}" presName="sibTrans" presStyleCnt="0"/>
      <dgm:spPr/>
    </dgm:pt>
    <dgm:pt modelId="{9F693D20-17B0-4D39-AFE3-72DC051E77D3}" type="pres">
      <dgm:prSet presAssocID="{8A2888A7-D3E3-4B33-974A-649AD4B26CCD}" presName="compNode" presStyleCnt="0"/>
      <dgm:spPr/>
    </dgm:pt>
    <dgm:pt modelId="{DF4649FB-8CDC-44B8-A18B-18536C265DD1}" type="pres">
      <dgm:prSet presAssocID="{8A2888A7-D3E3-4B33-974A-649AD4B26CCD}" presName="iconBgRect" presStyleLbl="bgShp" presStyleIdx="3" presStyleCnt="5"/>
      <dgm:spPr/>
    </dgm:pt>
    <dgm:pt modelId="{D8C7F644-F934-4449-BBB1-C27335543B6B}" type="pres">
      <dgm:prSet presAssocID="{8A2888A7-D3E3-4B33-974A-649AD4B26CC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A96CA9B-28CC-4078-BD0B-89BAB9E3A413}" type="pres">
      <dgm:prSet presAssocID="{8A2888A7-D3E3-4B33-974A-649AD4B26CCD}" presName="spaceRect" presStyleCnt="0"/>
      <dgm:spPr/>
    </dgm:pt>
    <dgm:pt modelId="{53493B48-5838-4867-A1FB-42158506D2C0}" type="pres">
      <dgm:prSet presAssocID="{8A2888A7-D3E3-4B33-974A-649AD4B26CCD}" presName="textRect" presStyleLbl="revTx" presStyleIdx="3" presStyleCnt="5">
        <dgm:presLayoutVars>
          <dgm:chMax val="1"/>
          <dgm:chPref val="1"/>
        </dgm:presLayoutVars>
      </dgm:prSet>
      <dgm:spPr/>
    </dgm:pt>
    <dgm:pt modelId="{76FFA912-5D0B-4A7B-A219-6A005DD57385}" type="pres">
      <dgm:prSet presAssocID="{E0DCBBDA-5058-4749-8590-AF3D9933F4E1}" presName="sibTrans" presStyleCnt="0"/>
      <dgm:spPr/>
    </dgm:pt>
    <dgm:pt modelId="{0843CF8D-C3A1-4436-800F-DA3CFBCC4747}" type="pres">
      <dgm:prSet presAssocID="{44D9E4B4-4482-47FC-97AE-E6D6CFE52077}" presName="compNode" presStyleCnt="0"/>
      <dgm:spPr/>
    </dgm:pt>
    <dgm:pt modelId="{26EFBC0F-24EB-4AC8-B858-E994362F5640}" type="pres">
      <dgm:prSet presAssocID="{44D9E4B4-4482-47FC-97AE-E6D6CFE52077}" presName="iconBgRect" presStyleLbl="bgShp" presStyleIdx="4" presStyleCnt="5"/>
      <dgm:spPr/>
    </dgm:pt>
    <dgm:pt modelId="{D9D30CA7-10A8-431E-8B4F-A2760D513409}" type="pres">
      <dgm:prSet presAssocID="{44D9E4B4-4482-47FC-97AE-E6D6CFE520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au d'officiel"/>
        </a:ext>
      </dgm:extLst>
    </dgm:pt>
    <dgm:pt modelId="{C1DC773D-8704-4416-ADF0-75C62AE3BBFD}" type="pres">
      <dgm:prSet presAssocID="{44D9E4B4-4482-47FC-97AE-E6D6CFE52077}" presName="spaceRect" presStyleCnt="0"/>
      <dgm:spPr/>
    </dgm:pt>
    <dgm:pt modelId="{A8831D6C-504A-46E7-BDDD-1CC493EFCD41}" type="pres">
      <dgm:prSet presAssocID="{44D9E4B4-4482-47FC-97AE-E6D6CFE5207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BE6F030-3A48-8749-A555-454F6355649E}" type="presOf" srcId="{9E00E263-77A7-4E3C-BF8E-F2F8A1FF186A}" destId="{A0505011-2000-4DD1-9B4E-807E4F4DBB57}" srcOrd="0" destOrd="0" presId="urn:microsoft.com/office/officeart/2018/5/layout/IconCircleLabelList"/>
    <dgm:cxn modelId="{626EF848-F578-7A4F-81B1-D7DEAFE68F15}" type="presOf" srcId="{44D9E4B4-4482-47FC-97AE-E6D6CFE52077}" destId="{A8831D6C-504A-46E7-BDDD-1CC493EFCD41}" srcOrd="0" destOrd="0" presId="urn:microsoft.com/office/officeart/2018/5/layout/IconCircleLabelList"/>
    <dgm:cxn modelId="{A6D0D75F-B8B5-4D08-BFB7-A2AC75CB1A19}" srcId="{68408800-8A2D-4C44-866B-7823D8D8E20C}" destId="{9E00E263-77A7-4E3C-BF8E-F2F8A1FF186A}" srcOrd="2" destOrd="0" parTransId="{412024F0-0464-4955-840A-2138E088203D}" sibTransId="{43C12859-EA5F-4FB0-929A-2A64D8A88159}"/>
    <dgm:cxn modelId="{A2C3C465-97D2-4BB0-8143-8FAD3B478A02}" srcId="{68408800-8A2D-4C44-866B-7823D8D8E20C}" destId="{8A2888A7-D3E3-4B33-974A-649AD4B26CCD}" srcOrd="3" destOrd="0" parTransId="{49354CC5-55F8-4722-AEBB-2442D100A862}" sibTransId="{E0DCBBDA-5058-4749-8590-AF3D9933F4E1}"/>
    <dgm:cxn modelId="{9DD6C37E-FFB3-BF4C-B364-BA4F616A3289}" type="presOf" srcId="{8A2888A7-D3E3-4B33-974A-649AD4B26CCD}" destId="{53493B48-5838-4867-A1FB-42158506D2C0}" srcOrd="0" destOrd="0" presId="urn:microsoft.com/office/officeart/2018/5/layout/IconCircleLabelList"/>
    <dgm:cxn modelId="{BB2C8891-4CC8-4BCF-A665-E76C2237862D}" srcId="{68408800-8A2D-4C44-866B-7823D8D8E20C}" destId="{74924331-373B-4EF8-9B04-3B44A821A551}" srcOrd="0" destOrd="0" parTransId="{2B5D36BA-C4C5-4F83-8738-A4C247007D6A}" sibTransId="{2240601D-1361-4360-B3D8-AB8C00811182}"/>
    <dgm:cxn modelId="{FD45E697-ED31-2040-8887-6DEFBFD55F57}" type="presOf" srcId="{68408800-8A2D-4C44-866B-7823D8D8E20C}" destId="{E99956C0-6F46-4848-8841-B76899C8C5A4}" srcOrd="0" destOrd="0" presId="urn:microsoft.com/office/officeart/2018/5/layout/IconCircleLabelList"/>
    <dgm:cxn modelId="{62160DC6-A705-BE49-BE6A-EE2B32AAC7D7}" type="presOf" srcId="{B1D551D8-7345-4D54-9C69-BB98B24F4887}" destId="{CB5740B7-F6C7-46C3-B4C5-063111CABF0A}" srcOrd="0" destOrd="0" presId="urn:microsoft.com/office/officeart/2018/5/layout/IconCircleLabelList"/>
    <dgm:cxn modelId="{92A8BEE7-B153-436D-80A1-098DC8DB6877}" srcId="{68408800-8A2D-4C44-866B-7823D8D8E20C}" destId="{B1D551D8-7345-4D54-9C69-BB98B24F4887}" srcOrd="1" destOrd="0" parTransId="{14561801-9798-4EDC-B76C-B55936884457}" sibTransId="{1537C7B2-32D9-43A4-AEC0-A49FA12F5751}"/>
    <dgm:cxn modelId="{006DC3F0-967F-47F4-B168-1177A865F053}" srcId="{68408800-8A2D-4C44-866B-7823D8D8E20C}" destId="{44D9E4B4-4482-47FC-97AE-E6D6CFE52077}" srcOrd="4" destOrd="0" parTransId="{F143A68B-6F71-4556-B130-785EC36C58B8}" sibTransId="{287B48AE-5586-443D-9CD0-437C614EFDF6}"/>
    <dgm:cxn modelId="{8E728DF4-9272-164D-A3EC-DF05FA7B0085}" type="presOf" srcId="{74924331-373B-4EF8-9B04-3B44A821A551}" destId="{6CDB0C95-AA00-4502-A202-1AAD60435AC6}" srcOrd="0" destOrd="0" presId="urn:microsoft.com/office/officeart/2018/5/layout/IconCircleLabelList"/>
    <dgm:cxn modelId="{DCB41313-BA48-604C-A346-D6E9D29050ED}" type="presParOf" srcId="{E99956C0-6F46-4848-8841-B76899C8C5A4}" destId="{213BF8F9-703C-45E6-BE20-3D45F7D9F468}" srcOrd="0" destOrd="0" presId="urn:microsoft.com/office/officeart/2018/5/layout/IconCircleLabelList"/>
    <dgm:cxn modelId="{811EC02A-D88F-B943-A813-64BE863A7FEE}" type="presParOf" srcId="{213BF8F9-703C-45E6-BE20-3D45F7D9F468}" destId="{2E799382-ECF0-4AE9-8213-D84512E96CC6}" srcOrd="0" destOrd="0" presId="urn:microsoft.com/office/officeart/2018/5/layout/IconCircleLabelList"/>
    <dgm:cxn modelId="{0D8AA9BA-5CF7-5B44-8899-F3CAE80BEF6F}" type="presParOf" srcId="{213BF8F9-703C-45E6-BE20-3D45F7D9F468}" destId="{9266F170-C038-4E1B-9E20-A8C11F72EEEE}" srcOrd="1" destOrd="0" presId="urn:microsoft.com/office/officeart/2018/5/layout/IconCircleLabelList"/>
    <dgm:cxn modelId="{DB43B43D-0E46-B542-8E9A-0CC7976A98F5}" type="presParOf" srcId="{213BF8F9-703C-45E6-BE20-3D45F7D9F468}" destId="{6096D4F7-D62C-4852-A89A-D586EF3D1ABB}" srcOrd="2" destOrd="0" presId="urn:microsoft.com/office/officeart/2018/5/layout/IconCircleLabelList"/>
    <dgm:cxn modelId="{433EEEA1-F586-624C-B7FD-50A68F698106}" type="presParOf" srcId="{213BF8F9-703C-45E6-BE20-3D45F7D9F468}" destId="{6CDB0C95-AA00-4502-A202-1AAD60435AC6}" srcOrd="3" destOrd="0" presId="urn:microsoft.com/office/officeart/2018/5/layout/IconCircleLabelList"/>
    <dgm:cxn modelId="{B0FFC871-3335-5647-A7B2-A5EC32FD6E17}" type="presParOf" srcId="{E99956C0-6F46-4848-8841-B76899C8C5A4}" destId="{182BCCE6-5A4D-436D-9E17-ABD687E09A17}" srcOrd="1" destOrd="0" presId="urn:microsoft.com/office/officeart/2018/5/layout/IconCircleLabelList"/>
    <dgm:cxn modelId="{B50413E3-54B0-C344-93C0-BB385BA924CF}" type="presParOf" srcId="{E99956C0-6F46-4848-8841-B76899C8C5A4}" destId="{1DE339AE-3D65-462E-8130-CE9D6E5B1E37}" srcOrd="2" destOrd="0" presId="urn:microsoft.com/office/officeart/2018/5/layout/IconCircleLabelList"/>
    <dgm:cxn modelId="{CE9A9EE5-1948-3444-9128-D2E9866AC42A}" type="presParOf" srcId="{1DE339AE-3D65-462E-8130-CE9D6E5B1E37}" destId="{ABB185A9-394D-4BF5-85E8-4AEB7A9D3AAC}" srcOrd="0" destOrd="0" presId="urn:microsoft.com/office/officeart/2018/5/layout/IconCircleLabelList"/>
    <dgm:cxn modelId="{49767D3A-EB84-FD4D-B083-364A58FF8E61}" type="presParOf" srcId="{1DE339AE-3D65-462E-8130-CE9D6E5B1E37}" destId="{6CB50B41-0D9F-4FB9-9924-95CD088B0F0D}" srcOrd="1" destOrd="0" presId="urn:microsoft.com/office/officeart/2018/5/layout/IconCircleLabelList"/>
    <dgm:cxn modelId="{A053E33C-1380-4B47-9B08-7FC3271709F6}" type="presParOf" srcId="{1DE339AE-3D65-462E-8130-CE9D6E5B1E37}" destId="{DF05618A-7055-4698-9E99-32C5FA72D303}" srcOrd="2" destOrd="0" presId="urn:microsoft.com/office/officeart/2018/5/layout/IconCircleLabelList"/>
    <dgm:cxn modelId="{1F8B1B1C-30DA-5E4F-A945-5EDC55ED89D5}" type="presParOf" srcId="{1DE339AE-3D65-462E-8130-CE9D6E5B1E37}" destId="{CB5740B7-F6C7-46C3-B4C5-063111CABF0A}" srcOrd="3" destOrd="0" presId="urn:microsoft.com/office/officeart/2018/5/layout/IconCircleLabelList"/>
    <dgm:cxn modelId="{7E204790-159E-A54E-8453-7EF10B76884B}" type="presParOf" srcId="{E99956C0-6F46-4848-8841-B76899C8C5A4}" destId="{F25C3CBB-0759-4B2F-81C6-F9A1E361F277}" srcOrd="3" destOrd="0" presId="urn:microsoft.com/office/officeart/2018/5/layout/IconCircleLabelList"/>
    <dgm:cxn modelId="{18475B5D-4532-2341-93EF-4D87CAFF197F}" type="presParOf" srcId="{E99956C0-6F46-4848-8841-B76899C8C5A4}" destId="{97FF3C3C-D3CA-448D-928B-7A716A22068E}" srcOrd="4" destOrd="0" presId="urn:microsoft.com/office/officeart/2018/5/layout/IconCircleLabelList"/>
    <dgm:cxn modelId="{822E42F4-557A-B947-A5A9-FDFA880F9393}" type="presParOf" srcId="{97FF3C3C-D3CA-448D-928B-7A716A22068E}" destId="{BE5485B4-7A13-478B-A84C-84A49D0DBB4E}" srcOrd="0" destOrd="0" presId="urn:microsoft.com/office/officeart/2018/5/layout/IconCircleLabelList"/>
    <dgm:cxn modelId="{061D0126-DB06-1D43-9FAC-3E83DE4B22CD}" type="presParOf" srcId="{97FF3C3C-D3CA-448D-928B-7A716A22068E}" destId="{9F3B39BD-33FF-4BAE-8A2F-29718D5B7C1A}" srcOrd="1" destOrd="0" presId="urn:microsoft.com/office/officeart/2018/5/layout/IconCircleLabelList"/>
    <dgm:cxn modelId="{54CA8CCA-0F83-A24C-8F27-E27D50014AC2}" type="presParOf" srcId="{97FF3C3C-D3CA-448D-928B-7A716A22068E}" destId="{97CAED57-88F7-441B-8663-DF5D0975F6E4}" srcOrd="2" destOrd="0" presId="urn:microsoft.com/office/officeart/2018/5/layout/IconCircleLabelList"/>
    <dgm:cxn modelId="{A1EE9D0C-4E10-954C-90B4-560E72196F54}" type="presParOf" srcId="{97FF3C3C-D3CA-448D-928B-7A716A22068E}" destId="{A0505011-2000-4DD1-9B4E-807E4F4DBB57}" srcOrd="3" destOrd="0" presId="urn:microsoft.com/office/officeart/2018/5/layout/IconCircleLabelList"/>
    <dgm:cxn modelId="{24C41242-74ED-B84F-B3F6-4BFD9EE9CEE7}" type="presParOf" srcId="{E99956C0-6F46-4848-8841-B76899C8C5A4}" destId="{D3AF6C04-591A-4CBA-91BA-443B952980A5}" srcOrd="5" destOrd="0" presId="urn:microsoft.com/office/officeart/2018/5/layout/IconCircleLabelList"/>
    <dgm:cxn modelId="{8EE81199-395C-3346-BA95-41DCC5052779}" type="presParOf" srcId="{E99956C0-6F46-4848-8841-B76899C8C5A4}" destId="{9F693D20-17B0-4D39-AFE3-72DC051E77D3}" srcOrd="6" destOrd="0" presId="urn:microsoft.com/office/officeart/2018/5/layout/IconCircleLabelList"/>
    <dgm:cxn modelId="{C13C5873-62D3-8646-A913-C2C20A596122}" type="presParOf" srcId="{9F693D20-17B0-4D39-AFE3-72DC051E77D3}" destId="{DF4649FB-8CDC-44B8-A18B-18536C265DD1}" srcOrd="0" destOrd="0" presId="urn:microsoft.com/office/officeart/2018/5/layout/IconCircleLabelList"/>
    <dgm:cxn modelId="{2BBD897D-B619-1740-B070-C099B803B070}" type="presParOf" srcId="{9F693D20-17B0-4D39-AFE3-72DC051E77D3}" destId="{D8C7F644-F934-4449-BBB1-C27335543B6B}" srcOrd="1" destOrd="0" presId="urn:microsoft.com/office/officeart/2018/5/layout/IconCircleLabelList"/>
    <dgm:cxn modelId="{FAC0FA80-8B6C-874C-94E8-9389E405497F}" type="presParOf" srcId="{9F693D20-17B0-4D39-AFE3-72DC051E77D3}" destId="{4A96CA9B-28CC-4078-BD0B-89BAB9E3A413}" srcOrd="2" destOrd="0" presId="urn:microsoft.com/office/officeart/2018/5/layout/IconCircleLabelList"/>
    <dgm:cxn modelId="{66102EA6-6528-F341-92B1-C1FDA17A944B}" type="presParOf" srcId="{9F693D20-17B0-4D39-AFE3-72DC051E77D3}" destId="{53493B48-5838-4867-A1FB-42158506D2C0}" srcOrd="3" destOrd="0" presId="urn:microsoft.com/office/officeart/2018/5/layout/IconCircleLabelList"/>
    <dgm:cxn modelId="{FC569B5B-33A9-3840-B39E-D68D6EEB93AA}" type="presParOf" srcId="{E99956C0-6F46-4848-8841-B76899C8C5A4}" destId="{76FFA912-5D0B-4A7B-A219-6A005DD57385}" srcOrd="7" destOrd="0" presId="urn:microsoft.com/office/officeart/2018/5/layout/IconCircleLabelList"/>
    <dgm:cxn modelId="{90C47E04-91E8-4841-8364-3003B7A9E436}" type="presParOf" srcId="{E99956C0-6F46-4848-8841-B76899C8C5A4}" destId="{0843CF8D-C3A1-4436-800F-DA3CFBCC4747}" srcOrd="8" destOrd="0" presId="urn:microsoft.com/office/officeart/2018/5/layout/IconCircleLabelList"/>
    <dgm:cxn modelId="{6B3231F1-524B-734B-8689-30E06175F7E5}" type="presParOf" srcId="{0843CF8D-C3A1-4436-800F-DA3CFBCC4747}" destId="{26EFBC0F-24EB-4AC8-B858-E994362F5640}" srcOrd="0" destOrd="0" presId="urn:microsoft.com/office/officeart/2018/5/layout/IconCircleLabelList"/>
    <dgm:cxn modelId="{C9CA81E7-4F7A-D845-8D5D-184EB7F15494}" type="presParOf" srcId="{0843CF8D-C3A1-4436-800F-DA3CFBCC4747}" destId="{D9D30CA7-10A8-431E-8B4F-A2760D513409}" srcOrd="1" destOrd="0" presId="urn:microsoft.com/office/officeart/2018/5/layout/IconCircleLabelList"/>
    <dgm:cxn modelId="{3C5F5D9A-3F4E-CE4B-BF32-C1D5945AC738}" type="presParOf" srcId="{0843CF8D-C3A1-4436-800F-DA3CFBCC4747}" destId="{C1DC773D-8704-4416-ADF0-75C62AE3BBFD}" srcOrd="2" destOrd="0" presId="urn:microsoft.com/office/officeart/2018/5/layout/IconCircleLabelList"/>
    <dgm:cxn modelId="{41ACBCD8-DDC2-BE48-8F4B-909534EEF2D8}" type="presParOf" srcId="{0843CF8D-C3A1-4436-800F-DA3CFBCC4747}" destId="{A8831D6C-504A-46E7-BDDD-1CC493EFCD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BEDDB-5ED9-4040-AA06-6D9EE667AF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95CD2A-63A6-4DD2-AFBB-CF1C309AE275}">
      <dgm:prSet/>
      <dgm:spPr/>
      <dgm:t>
        <a:bodyPr/>
        <a:lstStyle/>
        <a:p>
          <a:r>
            <a:rPr lang="en-US" dirty="0"/>
            <a:t>Suicide is one of the leading causes of death globally</a:t>
          </a:r>
          <a:r>
            <a:rPr lang="en-US" baseline="30000" dirty="0"/>
            <a:t>1</a:t>
          </a:r>
          <a:endParaRPr lang="en-US" dirty="0"/>
        </a:p>
      </dgm:t>
    </dgm:pt>
    <dgm:pt modelId="{C32E8C73-E569-4065-B7AE-A1C75F0B19DF}" type="parTrans" cxnId="{8E38ABFC-7F79-4C86-BDDF-7AEE5692AA82}">
      <dgm:prSet/>
      <dgm:spPr/>
      <dgm:t>
        <a:bodyPr/>
        <a:lstStyle/>
        <a:p>
          <a:endParaRPr lang="en-US"/>
        </a:p>
      </dgm:t>
    </dgm:pt>
    <dgm:pt modelId="{827D75F5-6CA3-4456-A57B-7A041B681FAE}" type="sibTrans" cxnId="{8E38ABFC-7F79-4C86-BDDF-7AEE5692AA82}">
      <dgm:prSet/>
      <dgm:spPr/>
      <dgm:t>
        <a:bodyPr/>
        <a:lstStyle/>
        <a:p>
          <a:endParaRPr lang="en-US" dirty="0"/>
        </a:p>
      </dgm:t>
    </dgm:pt>
    <dgm:pt modelId="{6BB2C6DA-A751-4DA0-BBC7-5CFD53760742}">
      <dgm:prSet/>
      <dgm:spPr/>
      <dgm:t>
        <a:bodyPr/>
        <a:lstStyle/>
        <a:p>
          <a:r>
            <a:rPr lang="en-US" dirty="0"/>
            <a:t>An estimated 800,000 deaths annually </a:t>
          </a:r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</a:t>
          </a:r>
          <a:r>
            <a:rPr lang="en-US" b="1" i="1" dirty="0"/>
            <a:t>One death every 40 seconds</a:t>
          </a:r>
        </a:p>
      </dgm:t>
    </dgm:pt>
    <dgm:pt modelId="{82E06F6C-FFB2-401F-BAA4-72D29CA0A7A6}" type="parTrans" cxnId="{16827E9A-5C8C-4835-9775-EBE6F1DD5627}">
      <dgm:prSet/>
      <dgm:spPr/>
      <dgm:t>
        <a:bodyPr/>
        <a:lstStyle/>
        <a:p>
          <a:endParaRPr lang="en-US"/>
        </a:p>
      </dgm:t>
    </dgm:pt>
    <dgm:pt modelId="{644602CE-0DB8-40BB-82DF-104E282B5487}" type="sibTrans" cxnId="{16827E9A-5C8C-4835-9775-EBE6F1DD5627}">
      <dgm:prSet/>
      <dgm:spPr/>
      <dgm:t>
        <a:bodyPr/>
        <a:lstStyle/>
        <a:p>
          <a:endParaRPr lang="en-US"/>
        </a:p>
      </dgm:t>
    </dgm:pt>
    <dgm:pt modelId="{12B281F2-1FE4-4E88-AA70-42B96C823109}">
      <dgm:prSet/>
      <dgm:spPr/>
      <dgm:t>
        <a:bodyPr/>
        <a:lstStyle/>
        <a:p>
          <a:r>
            <a:rPr lang="en-US" dirty="0"/>
            <a:t>Among the youth, suicide is the second most common cause of death in the US</a:t>
          </a:r>
          <a:r>
            <a:rPr lang="en-US" baseline="30000" dirty="0"/>
            <a:t>2</a:t>
          </a:r>
        </a:p>
      </dgm:t>
    </dgm:pt>
    <dgm:pt modelId="{1CEA5703-1148-43F8-B07A-5B27C71BD9E8}" type="parTrans" cxnId="{21F79BB3-5C9B-46C1-AE58-12D2DA3C7CC3}">
      <dgm:prSet/>
      <dgm:spPr/>
      <dgm:t>
        <a:bodyPr/>
        <a:lstStyle/>
        <a:p>
          <a:endParaRPr lang="en-US"/>
        </a:p>
      </dgm:t>
    </dgm:pt>
    <dgm:pt modelId="{B9E9038A-0446-4F6D-BC70-EF43B3CE20EA}" type="sibTrans" cxnId="{21F79BB3-5C9B-46C1-AE58-12D2DA3C7CC3}">
      <dgm:prSet/>
      <dgm:spPr/>
      <dgm:t>
        <a:bodyPr/>
        <a:lstStyle/>
        <a:p>
          <a:endParaRPr lang="en-US" dirty="0"/>
        </a:p>
      </dgm:t>
    </dgm:pt>
    <dgm:pt modelId="{4613C383-50A8-439D-AA26-DE927ECEBC03}">
      <dgm:prSet/>
      <dgm:spPr/>
      <dgm:t>
        <a:bodyPr/>
        <a:lstStyle/>
        <a:p>
          <a:r>
            <a:rPr lang="en-US" dirty="0"/>
            <a:t>The age-adjusted suicide rates have significantly increased over the past decade, worldwide</a:t>
          </a:r>
          <a:r>
            <a:rPr lang="en-US" baseline="30000" dirty="0"/>
            <a:t>2</a:t>
          </a:r>
        </a:p>
      </dgm:t>
    </dgm:pt>
    <dgm:pt modelId="{CFBA9ECE-B7BC-4F90-8B7E-74A210B96BE8}" type="parTrans" cxnId="{65DCA331-E241-4BBE-872F-2705334B5B82}">
      <dgm:prSet/>
      <dgm:spPr/>
      <dgm:t>
        <a:bodyPr/>
        <a:lstStyle/>
        <a:p>
          <a:endParaRPr lang="en-US"/>
        </a:p>
      </dgm:t>
    </dgm:pt>
    <dgm:pt modelId="{DE1319FB-64BA-4DD0-AEB4-08F5ED41B522}" type="sibTrans" cxnId="{65DCA331-E241-4BBE-872F-2705334B5B82}">
      <dgm:prSet/>
      <dgm:spPr/>
      <dgm:t>
        <a:bodyPr/>
        <a:lstStyle/>
        <a:p>
          <a:endParaRPr lang="en-US" dirty="0"/>
        </a:p>
      </dgm:t>
    </dgm:pt>
    <dgm:pt modelId="{A506C308-6D8E-7247-B2D3-2702ED22D478}">
      <dgm:prSet/>
      <dgm:spPr/>
      <dgm:t>
        <a:bodyPr/>
        <a:lstStyle/>
        <a:p>
          <a:r>
            <a:rPr lang="en-US" dirty="0"/>
            <a:t>Research suggests that self-harming youth are more active on social networks than the non-self-harming youth</a:t>
          </a:r>
          <a:r>
            <a:rPr lang="en-US" baseline="30000" dirty="0"/>
            <a:t>2</a:t>
          </a:r>
        </a:p>
      </dgm:t>
    </dgm:pt>
    <dgm:pt modelId="{5C8F6706-F522-8A41-8F94-827E2FC6D2C0}" type="parTrans" cxnId="{1BBBB3DC-B6C2-3C49-AA0A-9353D818B634}">
      <dgm:prSet/>
      <dgm:spPr/>
      <dgm:t>
        <a:bodyPr/>
        <a:lstStyle/>
        <a:p>
          <a:endParaRPr lang="fr-CA"/>
        </a:p>
      </dgm:t>
    </dgm:pt>
    <dgm:pt modelId="{03EDD8BD-A522-4142-926C-28391F9AE955}" type="sibTrans" cxnId="{1BBBB3DC-B6C2-3C49-AA0A-9353D818B634}">
      <dgm:prSet/>
      <dgm:spPr/>
      <dgm:t>
        <a:bodyPr/>
        <a:lstStyle/>
        <a:p>
          <a:endParaRPr lang="fr-CA"/>
        </a:p>
      </dgm:t>
    </dgm:pt>
    <dgm:pt modelId="{C0676689-8B35-2040-8A12-501AF3352859}" type="pres">
      <dgm:prSet presAssocID="{BE5BEDDB-5ED9-4040-AA06-6D9EE667AF03}" presName="outerComposite" presStyleCnt="0">
        <dgm:presLayoutVars>
          <dgm:chMax val="5"/>
          <dgm:dir/>
          <dgm:resizeHandles val="exact"/>
        </dgm:presLayoutVars>
      </dgm:prSet>
      <dgm:spPr/>
    </dgm:pt>
    <dgm:pt modelId="{9C3CACDE-64CE-CF44-9E86-936BDB38B850}" type="pres">
      <dgm:prSet presAssocID="{BE5BEDDB-5ED9-4040-AA06-6D9EE667AF03}" presName="dummyMaxCanvas" presStyleCnt="0">
        <dgm:presLayoutVars/>
      </dgm:prSet>
      <dgm:spPr/>
    </dgm:pt>
    <dgm:pt modelId="{254740B7-03B7-B24D-B081-92CFFF9E0519}" type="pres">
      <dgm:prSet presAssocID="{BE5BEDDB-5ED9-4040-AA06-6D9EE667AF03}" presName="FourNodes_1" presStyleLbl="node1" presStyleIdx="0" presStyleCnt="4">
        <dgm:presLayoutVars>
          <dgm:bulletEnabled val="1"/>
        </dgm:presLayoutVars>
      </dgm:prSet>
      <dgm:spPr/>
    </dgm:pt>
    <dgm:pt modelId="{F8BC2167-9EEC-314A-9368-1151BC0B1C25}" type="pres">
      <dgm:prSet presAssocID="{BE5BEDDB-5ED9-4040-AA06-6D9EE667AF03}" presName="FourNodes_2" presStyleLbl="node1" presStyleIdx="1" presStyleCnt="4">
        <dgm:presLayoutVars>
          <dgm:bulletEnabled val="1"/>
        </dgm:presLayoutVars>
      </dgm:prSet>
      <dgm:spPr/>
    </dgm:pt>
    <dgm:pt modelId="{C50C27E0-4724-6949-9030-1AB708A12A0B}" type="pres">
      <dgm:prSet presAssocID="{BE5BEDDB-5ED9-4040-AA06-6D9EE667AF03}" presName="FourNodes_3" presStyleLbl="node1" presStyleIdx="2" presStyleCnt="4">
        <dgm:presLayoutVars>
          <dgm:bulletEnabled val="1"/>
        </dgm:presLayoutVars>
      </dgm:prSet>
      <dgm:spPr/>
    </dgm:pt>
    <dgm:pt modelId="{95A7B6D7-0A46-4340-93E4-7E2F33D60AF5}" type="pres">
      <dgm:prSet presAssocID="{BE5BEDDB-5ED9-4040-AA06-6D9EE667AF03}" presName="FourNodes_4" presStyleLbl="node1" presStyleIdx="3" presStyleCnt="4">
        <dgm:presLayoutVars>
          <dgm:bulletEnabled val="1"/>
        </dgm:presLayoutVars>
      </dgm:prSet>
      <dgm:spPr/>
    </dgm:pt>
    <dgm:pt modelId="{74BA3362-E053-264C-BCC4-86975698FEBD}" type="pres">
      <dgm:prSet presAssocID="{BE5BEDDB-5ED9-4040-AA06-6D9EE667AF03}" presName="FourConn_1-2" presStyleLbl="fgAccFollowNode1" presStyleIdx="0" presStyleCnt="3">
        <dgm:presLayoutVars>
          <dgm:bulletEnabled val="1"/>
        </dgm:presLayoutVars>
      </dgm:prSet>
      <dgm:spPr/>
    </dgm:pt>
    <dgm:pt modelId="{88E7CB1F-5120-6248-AA61-DF9A206BFD07}" type="pres">
      <dgm:prSet presAssocID="{BE5BEDDB-5ED9-4040-AA06-6D9EE667AF03}" presName="FourConn_2-3" presStyleLbl="fgAccFollowNode1" presStyleIdx="1" presStyleCnt="3">
        <dgm:presLayoutVars>
          <dgm:bulletEnabled val="1"/>
        </dgm:presLayoutVars>
      </dgm:prSet>
      <dgm:spPr/>
    </dgm:pt>
    <dgm:pt modelId="{5A1C7C58-EE89-6040-AF3B-F4789D3F9FA7}" type="pres">
      <dgm:prSet presAssocID="{BE5BEDDB-5ED9-4040-AA06-6D9EE667AF03}" presName="FourConn_3-4" presStyleLbl="fgAccFollowNode1" presStyleIdx="2" presStyleCnt="3">
        <dgm:presLayoutVars>
          <dgm:bulletEnabled val="1"/>
        </dgm:presLayoutVars>
      </dgm:prSet>
      <dgm:spPr/>
    </dgm:pt>
    <dgm:pt modelId="{D57DA790-4E5F-7048-B19D-A546C3F31FD5}" type="pres">
      <dgm:prSet presAssocID="{BE5BEDDB-5ED9-4040-AA06-6D9EE667AF03}" presName="FourNodes_1_text" presStyleLbl="node1" presStyleIdx="3" presStyleCnt="4">
        <dgm:presLayoutVars>
          <dgm:bulletEnabled val="1"/>
        </dgm:presLayoutVars>
      </dgm:prSet>
      <dgm:spPr/>
    </dgm:pt>
    <dgm:pt modelId="{D66BD6E8-C504-8F48-9E5D-765F4CCF4D05}" type="pres">
      <dgm:prSet presAssocID="{BE5BEDDB-5ED9-4040-AA06-6D9EE667AF03}" presName="FourNodes_2_text" presStyleLbl="node1" presStyleIdx="3" presStyleCnt="4">
        <dgm:presLayoutVars>
          <dgm:bulletEnabled val="1"/>
        </dgm:presLayoutVars>
      </dgm:prSet>
      <dgm:spPr/>
    </dgm:pt>
    <dgm:pt modelId="{7902BDFF-3C3F-7A41-8C63-21B1FB6CC4FE}" type="pres">
      <dgm:prSet presAssocID="{BE5BEDDB-5ED9-4040-AA06-6D9EE667AF03}" presName="FourNodes_3_text" presStyleLbl="node1" presStyleIdx="3" presStyleCnt="4">
        <dgm:presLayoutVars>
          <dgm:bulletEnabled val="1"/>
        </dgm:presLayoutVars>
      </dgm:prSet>
      <dgm:spPr/>
    </dgm:pt>
    <dgm:pt modelId="{5D45DA22-4E29-D941-A336-425EF7F581FD}" type="pres">
      <dgm:prSet presAssocID="{BE5BEDDB-5ED9-4040-AA06-6D9EE667AF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AE83718-A2E1-E241-AA6A-EF0B1F542B77}" type="presOf" srcId="{C695CD2A-63A6-4DD2-AFBB-CF1C309AE275}" destId="{254740B7-03B7-B24D-B081-92CFFF9E0519}" srcOrd="0" destOrd="0" presId="urn:microsoft.com/office/officeart/2005/8/layout/vProcess5"/>
    <dgm:cxn modelId="{86BE6A1D-5837-A94F-8F6D-C7EE6FD0F467}" type="presOf" srcId="{DE1319FB-64BA-4DD0-AEB4-08F5ED41B522}" destId="{5A1C7C58-EE89-6040-AF3B-F4789D3F9FA7}" srcOrd="0" destOrd="0" presId="urn:microsoft.com/office/officeart/2005/8/layout/vProcess5"/>
    <dgm:cxn modelId="{65DCA331-E241-4BBE-872F-2705334B5B82}" srcId="{BE5BEDDB-5ED9-4040-AA06-6D9EE667AF03}" destId="{4613C383-50A8-439D-AA26-DE927ECEBC03}" srcOrd="2" destOrd="0" parTransId="{CFBA9ECE-B7BC-4F90-8B7E-74A210B96BE8}" sibTransId="{DE1319FB-64BA-4DD0-AEB4-08F5ED41B522}"/>
    <dgm:cxn modelId="{035AFE32-9FC1-5E4D-9364-6E3E302A1428}" type="presOf" srcId="{BE5BEDDB-5ED9-4040-AA06-6D9EE667AF03}" destId="{C0676689-8B35-2040-8A12-501AF3352859}" srcOrd="0" destOrd="0" presId="urn:microsoft.com/office/officeart/2005/8/layout/vProcess5"/>
    <dgm:cxn modelId="{65ED6233-D4C0-944A-9FF1-E1A5653B335F}" type="presOf" srcId="{A506C308-6D8E-7247-B2D3-2702ED22D478}" destId="{95A7B6D7-0A46-4340-93E4-7E2F33D60AF5}" srcOrd="0" destOrd="0" presId="urn:microsoft.com/office/officeart/2005/8/layout/vProcess5"/>
    <dgm:cxn modelId="{0EF01739-C8A1-1C42-890C-80A09A2871FF}" type="presOf" srcId="{A506C308-6D8E-7247-B2D3-2702ED22D478}" destId="{5D45DA22-4E29-D941-A336-425EF7F581FD}" srcOrd="1" destOrd="0" presId="urn:microsoft.com/office/officeart/2005/8/layout/vProcess5"/>
    <dgm:cxn modelId="{97AD9664-806B-6F44-949B-739540F035AB}" type="presOf" srcId="{B9E9038A-0446-4F6D-BC70-EF43B3CE20EA}" destId="{88E7CB1F-5120-6248-AA61-DF9A206BFD07}" srcOrd="0" destOrd="0" presId="urn:microsoft.com/office/officeart/2005/8/layout/vProcess5"/>
    <dgm:cxn modelId="{9289B26B-B4C3-8C41-93AD-3601E86EDFA4}" type="presOf" srcId="{4613C383-50A8-439D-AA26-DE927ECEBC03}" destId="{C50C27E0-4724-6949-9030-1AB708A12A0B}" srcOrd="0" destOrd="0" presId="urn:microsoft.com/office/officeart/2005/8/layout/vProcess5"/>
    <dgm:cxn modelId="{4217087B-BCF6-3C43-8165-3125BA1A413A}" type="presOf" srcId="{C695CD2A-63A6-4DD2-AFBB-CF1C309AE275}" destId="{D57DA790-4E5F-7048-B19D-A546C3F31FD5}" srcOrd="1" destOrd="0" presId="urn:microsoft.com/office/officeart/2005/8/layout/vProcess5"/>
    <dgm:cxn modelId="{40A1A590-15E9-4740-9591-533E3A20B811}" type="presOf" srcId="{6BB2C6DA-A751-4DA0-BBC7-5CFD53760742}" destId="{D57DA790-4E5F-7048-B19D-A546C3F31FD5}" srcOrd="1" destOrd="1" presId="urn:microsoft.com/office/officeart/2005/8/layout/vProcess5"/>
    <dgm:cxn modelId="{8752AD96-501C-9D43-9A40-E115FDCE6C9F}" type="presOf" srcId="{4613C383-50A8-439D-AA26-DE927ECEBC03}" destId="{7902BDFF-3C3F-7A41-8C63-21B1FB6CC4FE}" srcOrd="1" destOrd="0" presId="urn:microsoft.com/office/officeart/2005/8/layout/vProcess5"/>
    <dgm:cxn modelId="{16827E9A-5C8C-4835-9775-EBE6F1DD5627}" srcId="{C695CD2A-63A6-4DD2-AFBB-CF1C309AE275}" destId="{6BB2C6DA-A751-4DA0-BBC7-5CFD53760742}" srcOrd="0" destOrd="0" parTransId="{82E06F6C-FFB2-401F-BAA4-72D29CA0A7A6}" sibTransId="{644602CE-0DB8-40BB-82DF-104E282B5487}"/>
    <dgm:cxn modelId="{21F79BB3-5C9B-46C1-AE58-12D2DA3C7CC3}" srcId="{BE5BEDDB-5ED9-4040-AA06-6D9EE667AF03}" destId="{12B281F2-1FE4-4E88-AA70-42B96C823109}" srcOrd="1" destOrd="0" parTransId="{1CEA5703-1148-43F8-B07A-5B27C71BD9E8}" sibTransId="{B9E9038A-0446-4F6D-BC70-EF43B3CE20EA}"/>
    <dgm:cxn modelId="{C36172CC-6B92-0842-8FC5-6F25CFBCC55F}" type="presOf" srcId="{12B281F2-1FE4-4E88-AA70-42B96C823109}" destId="{D66BD6E8-C504-8F48-9E5D-765F4CCF4D05}" srcOrd="1" destOrd="0" presId="urn:microsoft.com/office/officeart/2005/8/layout/vProcess5"/>
    <dgm:cxn modelId="{9D777CCC-0634-FE4C-9BB3-C17E8305AD2D}" type="presOf" srcId="{12B281F2-1FE4-4E88-AA70-42B96C823109}" destId="{F8BC2167-9EEC-314A-9368-1151BC0B1C25}" srcOrd="0" destOrd="0" presId="urn:microsoft.com/office/officeart/2005/8/layout/vProcess5"/>
    <dgm:cxn modelId="{1BBBB3DC-B6C2-3C49-AA0A-9353D818B634}" srcId="{BE5BEDDB-5ED9-4040-AA06-6D9EE667AF03}" destId="{A506C308-6D8E-7247-B2D3-2702ED22D478}" srcOrd="3" destOrd="0" parTransId="{5C8F6706-F522-8A41-8F94-827E2FC6D2C0}" sibTransId="{03EDD8BD-A522-4142-926C-28391F9AE955}"/>
    <dgm:cxn modelId="{5B534BEE-56AB-FD4C-9CEF-1089DEF04FF4}" type="presOf" srcId="{827D75F5-6CA3-4456-A57B-7A041B681FAE}" destId="{74BA3362-E053-264C-BCC4-86975698FEBD}" srcOrd="0" destOrd="0" presId="urn:microsoft.com/office/officeart/2005/8/layout/vProcess5"/>
    <dgm:cxn modelId="{64D482F2-D421-2847-AB73-616FA6629FB5}" type="presOf" srcId="{6BB2C6DA-A751-4DA0-BBC7-5CFD53760742}" destId="{254740B7-03B7-B24D-B081-92CFFF9E0519}" srcOrd="0" destOrd="1" presId="urn:microsoft.com/office/officeart/2005/8/layout/vProcess5"/>
    <dgm:cxn modelId="{8E38ABFC-7F79-4C86-BDDF-7AEE5692AA82}" srcId="{BE5BEDDB-5ED9-4040-AA06-6D9EE667AF03}" destId="{C695CD2A-63A6-4DD2-AFBB-CF1C309AE275}" srcOrd="0" destOrd="0" parTransId="{C32E8C73-E569-4065-B7AE-A1C75F0B19DF}" sibTransId="{827D75F5-6CA3-4456-A57B-7A041B681FAE}"/>
    <dgm:cxn modelId="{E26FF4EF-340F-6E42-AA40-C236D2AABB51}" type="presParOf" srcId="{C0676689-8B35-2040-8A12-501AF3352859}" destId="{9C3CACDE-64CE-CF44-9E86-936BDB38B850}" srcOrd="0" destOrd="0" presId="urn:microsoft.com/office/officeart/2005/8/layout/vProcess5"/>
    <dgm:cxn modelId="{38C5AB91-5EE1-794D-BE4F-41B46DEBF112}" type="presParOf" srcId="{C0676689-8B35-2040-8A12-501AF3352859}" destId="{254740B7-03B7-B24D-B081-92CFFF9E0519}" srcOrd="1" destOrd="0" presId="urn:microsoft.com/office/officeart/2005/8/layout/vProcess5"/>
    <dgm:cxn modelId="{D28621DC-05CA-724E-9006-16348ECC9E6B}" type="presParOf" srcId="{C0676689-8B35-2040-8A12-501AF3352859}" destId="{F8BC2167-9EEC-314A-9368-1151BC0B1C25}" srcOrd="2" destOrd="0" presId="urn:microsoft.com/office/officeart/2005/8/layout/vProcess5"/>
    <dgm:cxn modelId="{33E0A30A-7BF8-8446-8627-953ED2F1D7E9}" type="presParOf" srcId="{C0676689-8B35-2040-8A12-501AF3352859}" destId="{C50C27E0-4724-6949-9030-1AB708A12A0B}" srcOrd="3" destOrd="0" presId="urn:microsoft.com/office/officeart/2005/8/layout/vProcess5"/>
    <dgm:cxn modelId="{1A9518C3-B05A-C249-A49F-C9BD5C78BE0A}" type="presParOf" srcId="{C0676689-8B35-2040-8A12-501AF3352859}" destId="{95A7B6D7-0A46-4340-93E4-7E2F33D60AF5}" srcOrd="4" destOrd="0" presId="urn:microsoft.com/office/officeart/2005/8/layout/vProcess5"/>
    <dgm:cxn modelId="{8FEF22EA-C020-AB43-80D9-C46F794BC2D3}" type="presParOf" srcId="{C0676689-8B35-2040-8A12-501AF3352859}" destId="{74BA3362-E053-264C-BCC4-86975698FEBD}" srcOrd="5" destOrd="0" presId="urn:microsoft.com/office/officeart/2005/8/layout/vProcess5"/>
    <dgm:cxn modelId="{F2B90564-06AA-1041-8F3E-6DFD59A50CED}" type="presParOf" srcId="{C0676689-8B35-2040-8A12-501AF3352859}" destId="{88E7CB1F-5120-6248-AA61-DF9A206BFD07}" srcOrd="6" destOrd="0" presId="urn:microsoft.com/office/officeart/2005/8/layout/vProcess5"/>
    <dgm:cxn modelId="{F4F5A745-C73B-5A4B-81EA-0912F228F5EF}" type="presParOf" srcId="{C0676689-8B35-2040-8A12-501AF3352859}" destId="{5A1C7C58-EE89-6040-AF3B-F4789D3F9FA7}" srcOrd="7" destOrd="0" presId="urn:microsoft.com/office/officeart/2005/8/layout/vProcess5"/>
    <dgm:cxn modelId="{0A130AB7-81C1-2448-889B-AFA9F4D400FE}" type="presParOf" srcId="{C0676689-8B35-2040-8A12-501AF3352859}" destId="{D57DA790-4E5F-7048-B19D-A546C3F31FD5}" srcOrd="8" destOrd="0" presId="urn:microsoft.com/office/officeart/2005/8/layout/vProcess5"/>
    <dgm:cxn modelId="{E9FF0F0D-256C-124E-B22E-4954811BDA18}" type="presParOf" srcId="{C0676689-8B35-2040-8A12-501AF3352859}" destId="{D66BD6E8-C504-8F48-9E5D-765F4CCF4D05}" srcOrd="9" destOrd="0" presId="urn:microsoft.com/office/officeart/2005/8/layout/vProcess5"/>
    <dgm:cxn modelId="{85AE6D40-E7C4-1747-A975-199CC1024197}" type="presParOf" srcId="{C0676689-8B35-2040-8A12-501AF3352859}" destId="{7902BDFF-3C3F-7A41-8C63-21B1FB6CC4FE}" srcOrd="10" destOrd="0" presId="urn:microsoft.com/office/officeart/2005/8/layout/vProcess5"/>
    <dgm:cxn modelId="{06CF7D38-0C4D-0B4D-93AE-88C71E7CD7AE}" type="presParOf" srcId="{C0676689-8B35-2040-8A12-501AF3352859}" destId="{5D45DA22-4E29-D941-A336-425EF7F581F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99382-ECF0-4AE9-8213-D84512E96CC6}">
      <dsp:nvSpPr>
        <dsp:cNvPr id="0" name=""/>
        <dsp:cNvSpPr/>
      </dsp:nvSpPr>
      <dsp:spPr>
        <a:xfrm>
          <a:off x="331208" y="851222"/>
          <a:ext cx="1027230" cy="10272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6F170-C038-4E1B-9E20-A8C11F72EEEE}">
      <dsp:nvSpPr>
        <dsp:cNvPr id="0" name=""/>
        <dsp:cNvSpPr/>
      </dsp:nvSpPr>
      <dsp:spPr>
        <a:xfrm>
          <a:off x="550126" y="1070140"/>
          <a:ext cx="589394" cy="5893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B0C95-AA00-4502-A202-1AAD60435AC6}">
      <dsp:nvSpPr>
        <dsp:cNvPr id="0" name=""/>
        <dsp:cNvSpPr/>
      </dsp:nvSpPr>
      <dsp:spPr>
        <a:xfrm>
          <a:off x="2832" y="2198410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Background and Current Research</a:t>
          </a:r>
        </a:p>
      </dsp:txBody>
      <dsp:txXfrm>
        <a:off x="2832" y="2198410"/>
        <a:ext cx="1683984" cy="673593"/>
      </dsp:txXfrm>
    </dsp:sp>
    <dsp:sp modelId="{ABB185A9-394D-4BF5-85E8-4AEB7A9D3AAC}">
      <dsp:nvSpPr>
        <dsp:cNvPr id="0" name=""/>
        <dsp:cNvSpPr/>
      </dsp:nvSpPr>
      <dsp:spPr>
        <a:xfrm>
          <a:off x="2309890" y="851222"/>
          <a:ext cx="1027230" cy="10272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50B41-0D9F-4FB9-9924-95CD088B0F0D}">
      <dsp:nvSpPr>
        <dsp:cNvPr id="0" name=""/>
        <dsp:cNvSpPr/>
      </dsp:nvSpPr>
      <dsp:spPr>
        <a:xfrm>
          <a:off x="2528808" y="1070140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740B7-F6C7-46C3-B4C5-063111CABF0A}">
      <dsp:nvSpPr>
        <dsp:cNvPr id="0" name=""/>
        <dsp:cNvSpPr/>
      </dsp:nvSpPr>
      <dsp:spPr>
        <a:xfrm>
          <a:off x="1981513" y="2198410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Methods</a:t>
          </a:r>
        </a:p>
      </dsp:txBody>
      <dsp:txXfrm>
        <a:off x="1981513" y="2198410"/>
        <a:ext cx="1683984" cy="673593"/>
      </dsp:txXfrm>
    </dsp:sp>
    <dsp:sp modelId="{BE5485B4-7A13-478B-A84C-84A49D0DBB4E}">
      <dsp:nvSpPr>
        <dsp:cNvPr id="0" name=""/>
        <dsp:cNvSpPr/>
      </dsp:nvSpPr>
      <dsp:spPr>
        <a:xfrm>
          <a:off x="4288572" y="851222"/>
          <a:ext cx="1027230" cy="10272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B39BD-33FF-4BAE-8A2F-29718D5B7C1A}">
      <dsp:nvSpPr>
        <dsp:cNvPr id="0" name=""/>
        <dsp:cNvSpPr/>
      </dsp:nvSpPr>
      <dsp:spPr>
        <a:xfrm>
          <a:off x="4507490" y="1070140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05011-2000-4DD1-9B4E-807E4F4DBB57}">
      <dsp:nvSpPr>
        <dsp:cNvPr id="0" name=""/>
        <dsp:cNvSpPr/>
      </dsp:nvSpPr>
      <dsp:spPr>
        <a:xfrm>
          <a:off x="3960195" y="2198410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Results</a:t>
          </a:r>
        </a:p>
      </dsp:txBody>
      <dsp:txXfrm>
        <a:off x="3960195" y="2198410"/>
        <a:ext cx="1683984" cy="673593"/>
      </dsp:txXfrm>
    </dsp:sp>
    <dsp:sp modelId="{DF4649FB-8CDC-44B8-A18B-18536C265DD1}">
      <dsp:nvSpPr>
        <dsp:cNvPr id="0" name=""/>
        <dsp:cNvSpPr/>
      </dsp:nvSpPr>
      <dsp:spPr>
        <a:xfrm>
          <a:off x="6267253" y="851222"/>
          <a:ext cx="1027230" cy="10272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7F644-F934-4449-BBB1-C27335543B6B}">
      <dsp:nvSpPr>
        <dsp:cNvPr id="0" name=""/>
        <dsp:cNvSpPr/>
      </dsp:nvSpPr>
      <dsp:spPr>
        <a:xfrm>
          <a:off x="6486171" y="1070140"/>
          <a:ext cx="589394" cy="5893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93B48-5838-4867-A1FB-42158506D2C0}">
      <dsp:nvSpPr>
        <dsp:cNvPr id="0" name=""/>
        <dsp:cNvSpPr/>
      </dsp:nvSpPr>
      <dsp:spPr>
        <a:xfrm>
          <a:off x="5938876" y="2198410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Discussion</a:t>
          </a:r>
        </a:p>
      </dsp:txBody>
      <dsp:txXfrm>
        <a:off x="5938876" y="2198410"/>
        <a:ext cx="1683984" cy="673593"/>
      </dsp:txXfrm>
    </dsp:sp>
    <dsp:sp modelId="{26EFBC0F-24EB-4AC8-B858-E994362F5640}">
      <dsp:nvSpPr>
        <dsp:cNvPr id="0" name=""/>
        <dsp:cNvSpPr/>
      </dsp:nvSpPr>
      <dsp:spPr>
        <a:xfrm>
          <a:off x="8245935" y="851222"/>
          <a:ext cx="1027230" cy="102723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30CA7-10A8-431E-8B4F-A2760D513409}">
      <dsp:nvSpPr>
        <dsp:cNvPr id="0" name=""/>
        <dsp:cNvSpPr/>
      </dsp:nvSpPr>
      <dsp:spPr>
        <a:xfrm>
          <a:off x="8464853" y="1070140"/>
          <a:ext cx="589394" cy="5893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31D6C-504A-46E7-BDDD-1CC493EFCD41}">
      <dsp:nvSpPr>
        <dsp:cNvPr id="0" name=""/>
        <dsp:cNvSpPr/>
      </dsp:nvSpPr>
      <dsp:spPr>
        <a:xfrm>
          <a:off x="7917558" y="2198410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Conclusion AND LIMIATIONS </a:t>
          </a:r>
        </a:p>
      </dsp:txBody>
      <dsp:txXfrm>
        <a:off x="7917558" y="2198410"/>
        <a:ext cx="1683984" cy="673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740B7-03B7-B24D-B081-92CFFF9E0519}">
      <dsp:nvSpPr>
        <dsp:cNvPr id="0" name=""/>
        <dsp:cNvSpPr/>
      </dsp:nvSpPr>
      <dsp:spPr>
        <a:xfrm>
          <a:off x="0" y="0"/>
          <a:ext cx="3460090" cy="8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Suicide is one of the leading causes of death globally</a:t>
          </a:r>
          <a:r>
            <a:rPr lang="en-US" sz="1300" kern="1200" baseline="30000" dirty="0"/>
            <a:t>1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An estimated 800,000 deaths annually </a:t>
          </a:r>
          <a:r>
            <a:rPr lang="en-US" sz="1000" kern="1200" dirty="0">
              <a:sym typeface="Wingdings" panose="05000000000000000000" pitchFamily="2" charset="2"/>
            </a:rPr>
            <a:t></a:t>
          </a:r>
          <a:r>
            <a:rPr lang="en-US" sz="1000" kern="1200" dirty="0"/>
            <a:t> </a:t>
          </a:r>
          <a:r>
            <a:rPr lang="en-US" sz="1000" b="1" i="1" kern="1200" dirty="0"/>
            <a:t>One death every 40 seconds</a:t>
          </a:r>
        </a:p>
      </dsp:txBody>
      <dsp:txXfrm>
        <a:off x="26252" y="26252"/>
        <a:ext cx="2417155" cy="843813"/>
      </dsp:txXfrm>
    </dsp:sp>
    <dsp:sp modelId="{F8BC2167-9EEC-314A-9368-1151BC0B1C25}">
      <dsp:nvSpPr>
        <dsp:cNvPr id="0" name=""/>
        <dsp:cNvSpPr/>
      </dsp:nvSpPr>
      <dsp:spPr>
        <a:xfrm>
          <a:off x="289782" y="1059284"/>
          <a:ext cx="3460090" cy="8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Among the youth, suicide is the second most common cause of death in the US</a:t>
          </a:r>
          <a:r>
            <a:rPr lang="en-US" sz="1300" kern="1200" baseline="30000" dirty="0"/>
            <a:t>2</a:t>
          </a:r>
        </a:p>
      </dsp:txBody>
      <dsp:txXfrm>
        <a:off x="316034" y="1085536"/>
        <a:ext cx="2535197" cy="843813"/>
      </dsp:txXfrm>
    </dsp:sp>
    <dsp:sp modelId="{C50C27E0-4724-6949-9030-1AB708A12A0B}">
      <dsp:nvSpPr>
        <dsp:cNvPr id="0" name=""/>
        <dsp:cNvSpPr/>
      </dsp:nvSpPr>
      <dsp:spPr>
        <a:xfrm>
          <a:off x="575240" y="2118569"/>
          <a:ext cx="3460090" cy="8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age-adjusted suicide rates have significantly increased over the past decade, worldwide</a:t>
          </a:r>
          <a:r>
            <a:rPr lang="en-US" sz="1300" kern="1200" baseline="30000" dirty="0"/>
            <a:t>2</a:t>
          </a:r>
        </a:p>
      </dsp:txBody>
      <dsp:txXfrm>
        <a:off x="601492" y="2144821"/>
        <a:ext cx="2539522" cy="843813"/>
      </dsp:txXfrm>
    </dsp:sp>
    <dsp:sp modelId="{95A7B6D7-0A46-4340-93E4-7E2F33D60AF5}">
      <dsp:nvSpPr>
        <dsp:cNvPr id="0" name=""/>
        <dsp:cNvSpPr/>
      </dsp:nvSpPr>
      <dsp:spPr>
        <a:xfrm>
          <a:off x="865022" y="3177854"/>
          <a:ext cx="3460090" cy="8963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Research suggests that self-harming youth are more active on social networks than the non-self-harming youth</a:t>
          </a:r>
          <a:r>
            <a:rPr lang="en-US" sz="1300" kern="1200" baseline="30000" dirty="0"/>
            <a:t>2</a:t>
          </a:r>
        </a:p>
      </dsp:txBody>
      <dsp:txXfrm>
        <a:off x="891274" y="3204106"/>
        <a:ext cx="2535197" cy="843813"/>
      </dsp:txXfrm>
    </dsp:sp>
    <dsp:sp modelId="{74BA3362-E053-264C-BCC4-86975698FEBD}">
      <dsp:nvSpPr>
        <dsp:cNvPr id="0" name=""/>
        <dsp:cNvSpPr/>
      </dsp:nvSpPr>
      <dsp:spPr>
        <a:xfrm>
          <a:off x="2877483" y="686497"/>
          <a:ext cx="582606" cy="582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3008569" y="686497"/>
        <a:ext cx="320434" cy="438411"/>
      </dsp:txXfrm>
    </dsp:sp>
    <dsp:sp modelId="{88E7CB1F-5120-6248-AA61-DF9A206BFD07}">
      <dsp:nvSpPr>
        <dsp:cNvPr id="0" name=""/>
        <dsp:cNvSpPr/>
      </dsp:nvSpPr>
      <dsp:spPr>
        <a:xfrm>
          <a:off x="3167266" y="1745782"/>
          <a:ext cx="582606" cy="582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3298352" y="1745782"/>
        <a:ext cx="320434" cy="438411"/>
      </dsp:txXfrm>
    </dsp:sp>
    <dsp:sp modelId="{5A1C7C58-EE89-6040-AF3B-F4789D3F9FA7}">
      <dsp:nvSpPr>
        <dsp:cNvPr id="0" name=""/>
        <dsp:cNvSpPr/>
      </dsp:nvSpPr>
      <dsp:spPr>
        <a:xfrm>
          <a:off x="3452723" y="2805067"/>
          <a:ext cx="582606" cy="582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3583809" y="2805067"/>
        <a:ext cx="320434" cy="438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55359-2B6C-8140-B41F-E5E22E7FE8CD}" type="datetimeFigureOut">
              <a:rPr lang="fr-FR" smtClean="0"/>
              <a:t>10/12/2022</a:t>
            </a:fld>
            <a:endParaRPr lang="fr-FR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8495-EB4C-9844-A17D-CC2E212F9E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9BBD1-D4A0-B44B-8AFA-1A563FFA907B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7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C43C-2A62-D64A-BC29-61B9E1280A47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9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B9EA-6A51-814D-BC42-5D0B85136F53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9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B09C-FE58-0B45-A03A-8CA649D5F9F9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99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30148-DD3D-2D42-890F-6FCA1D0284EE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50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0C28-4735-B546-9A51-ED7FFA4C863D}" type="datetime1">
              <a:rPr lang="fr-CA" smtClean="0"/>
              <a:t>2022-12-10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67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29AA-4A95-5E49-90CC-70F7F13FF77C}" type="datetime1">
              <a:rPr lang="fr-CA" smtClean="0"/>
              <a:t>2022-12-10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0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E49-03F4-F240-9114-22C0ACDBD9B5}" type="datetime1">
              <a:rPr lang="fr-CA" smtClean="0"/>
              <a:t>2022-12-10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4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91C1-D96A-A448-A48A-62EC9768069D}" type="datetime1">
              <a:rPr lang="fr-CA" smtClean="0"/>
              <a:t>2022-12-10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3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CCB8-ACBD-3A47-8125-0D8F8A14D6F0}" type="datetime1">
              <a:rPr lang="fr-CA" smtClean="0"/>
              <a:t>2022-12-10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6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1FE74CC-5AF4-9145-9E1F-9898DF3B5470}" type="datetime1">
              <a:rPr lang="fr-CA" smtClean="0"/>
              <a:t>2022-12-10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776-7118-D440-9401-C73527C5D0C8}" type="datetime1">
              <a:rPr lang="fr-CA" smtClean="0"/>
              <a:t>2022-12-10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F4A4936-0E1F-5B4D-BEED-5119338C4E91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29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A0737-7ACC-4563-8566-6178BDE35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071" y="1584552"/>
            <a:ext cx="9099255" cy="2537251"/>
          </a:xfrm>
        </p:spPr>
        <p:txBody>
          <a:bodyPr anchor="ctr">
            <a:normAutofit/>
          </a:bodyPr>
          <a:lstStyle/>
          <a:p>
            <a:pPr algn="ctr"/>
            <a:r>
              <a:rPr lang="en-US" sz="4500" cap="none" dirty="0">
                <a:solidFill>
                  <a:srgbClr val="45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Language Processing to predict suicidal ideation on </a:t>
            </a:r>
            <a:br>
              <a:rPr lang="en-US" sz="4500" cap="none" dirty="0">
                <a:solidFill>
                  <a:srgbClr val="45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500" cap="none" dirty="0">
                <a:solidFill>
                  <a:srgbClr val="45454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568DF-0F82-BC88-12C5-E77D3095D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372" y="4133234"/>
            <a:ext cx="9120954" cy="7443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Author:  </a:t>
            </a:r>
            <a:r>
              <a:rPr lang="en-US" cap="none" dirty="0">
                <a:solidFill>
                  <a:schemeClr val="accent1"/>
                </a:solidFill>
              </a:rPr>
              <a:t>Eugene Baraka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041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/>
              <a:t>Modelling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79AC3-0DAC-728E-46D1-FAF93B78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9829830" cy="445364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Classification problem (either suicidal or not)</a:t>
            </a:r>
          </a:p>
          <a:p>
            <a:r>
              <a:rPr lang="en-US"/>
              <a:t>Multiple classification models explored to choose the top performing models to fine tune</a:t>
            </a:r>
          </a:p>
          <a:p>
            <a:pPr lvl="1"/>
            <a:r>
              <a:rPr lang="en-US"/>
              <a:t>Logistic Regression</a:t>
            </a:r>
          </a:p>
          <a:p>
            <a:pPr lvl="1"/>
            <a:r>
              <a:rPr lang="en-US"/>
              <a:t>K-Nearest Neighbor (KNN)</a:t>
            </a:r>
          </a:p>
          <a:p>
            <a:pPr lvl="1"/>
            <a:r>
              <a:rPr lang="en-US"/>
              <a:t>Decision Trees</a:t>
            </a:r>
          </a:p>
          <a:p>
            <a:pPr lvl="1"/>
            <a:r>
              <a:rPr lang="en-US" err="1"/>
              <a:t>XGBoost</a:t>
            </a:r>
            <a:endParaRPr lang="en-US"/>
          </a:p>
          <a:p>
            <a:pPr lvl="1"/>
            <a:r>
              <a:rPr lang="en-US"/>
              <a:t>Random Forest</a:t>
            </a:r>
          </a:p>
          <a:p>
            <a:pPr lvl="1"/>
            <a:r>
              <a:rPr lang="en-US"/>
              <a:t>Support Vector Machines (SVM)</a:t>
            </a:r>
          </a:p>
          <a:p>
            <a:r>
              <a:rPr lang="en-US"/>
              <a:t>Models compared to choose top 3 performing models</a:t>
            </a:r>
          </a:p>
          <a:p>
            <a:pPr lvl="1"/>
            <a:r>
              <a:rPr lang="en-US"/>
              <a:t>Precision, Recall, and F-1 score were the metrics used</a:t>
            </a:r>
          </a:p>
          <a:p>
            <a:r>
              <a:rPr lang="en-US"/>
              <a:t>Hyperparameter optimization using </a:t>
            </a:r>
            <a:r>
              <a:rPr lang="en-US" err="1"/>
              <a:t>GridSearch</a:t>
            </a:r>
            <a:r>
              <a:rPr lang="en-US"/>
              <a:t> for the models to choose the best model</a:t>
            </a:r>
          </a:p>
          <a:p>
            <a:r>
              <a:rPr lang="en-US"/>
              <a:t>Transfer learning using </a:t>
            </a:r>
            <a:r>
              <a:rPr lang="en-US" err="1"/>
              <a:t>DistillBert</a:t>
            </a:r>
            <a:r>
              <a:rPr lang="en-US"/>
              <a:t> was performed to compare its performance with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16184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Codes on papers">
            <a:extLst>
              <a:ext uri="{FF2B5EF4-FFF2-40B4-BE49-F238E27FC236}">
                <a16:creationId xmlns:a16="http://schemas.microsoft.com/office/drawing/2014/main" id="{7FD73087-9B2D-CE43-9334-883F34B4E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5" r="-1" b="11252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RESULTS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F085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3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COMPARISON BETWEEN CLASSES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C39DE1-EC2F-B3D4-3F43-B3D62E63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467229"/>
            <a:ext cx="6282919" cy="20576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E36FF18-39CC-2971-EBAC-F0EA616FB10F}"/>
              </a:ext>
            </a:extLst>
          </p:cNvPr>
          <p:cNvSpPr txBox="1"/>
          <p:nvPr/>
        </p:nvSpPr>
        <p:spPr>
          <a:xfrm>
            <a:off x="4532817" y="944597"/>
            <a:ext cx="6551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/>
              <a:t>The </a:t>
            </a:r>
            <a:r>
              <a:rPr lang="fr-FR" sz="1500" b="1" err="1"/>
              <a:t>most</a:t>
            </a:r>
            <a:r>
              <a:rPr lang="fr-FR" sz="1500" b="1"/>
              <a:t> </a:t>
            </a:r>
            <a:r>
              <a:rPr lang="fr-FR" sz="1500" b="1" err="1"/>
              <a:t>common</a:t>
            </a:r>
            <a:r>
              <a:rPr lang="fr-FR" sz="1500" b="1"/>
              <a:t> </a:t>
            </a:r>
            <a:r>
              <a:rPr lang="fr-FR" sz="1500" b="1" err="1"/>
              <a:t>words</a:t>
            </a:r>
            <a:r>
              <a:rPr lang="fr-FR" sz="1500" b="1"/>
              <a:t> by post </a:t>
            </a:r>
            <a:r>
              <a:rPr lang="fr-FR" sz="1500" b="1" err="1"/>
              <a:t>category</a:t>
            </a:r>
            <a:r>
              <a:rPr lang="fr-FR" sz="1500" b="1"/>
              <a:t> (</a:t>
            </a:r>
            <a:r>
              <a:rPr lang="fr-FR" sz="1500" b="1" err="1"/>
              <a:t>left</a:t>
            </a:r>
            <a:r>
              <a:rPr lang="fr-FR" sz="1500" b="1"/>
              <a:t>: </a:t>
            </a:r>
            <a:r>
              <a:rPr lang="fr-FR" sz="1500" b="1" err="1"/>
              <a:t>suicidal</a:t>
            </a:r>
            <a:r>
              <a:rPr lang="fr-FR" sz="1500" b="1"/>
              <a:t>, right: non-</a:t>
            </a:r>
            <a:r>
              <a:rPr lang="fr-FR" sz="1500" b="1" err="1"/>
              <a:t>suicidal</a:t>
            </a:r>
            <a:r>
              <a:rPr lang="fr-FR" sz="1500" b="1"/>
              <a:t>)</a:t>
            </a:r>
            <a:endParaRPr lang="fr-FR" sz="1500" b="1" baseline="3000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3E3740-8E4A-BA91-0B64-6BF857606AD1}"/>
              </a:ext>
            </a:extLst>
          </p:cNvPr>
          <p:cNvSpPr txBox="1"/>
          <p:nvPr/>
        </p:nvSpPr>
        <p:spPr>
          <a:xfrm>
            <a:off x="4532817" y="3455016"/>
            <a:ext cx="6701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err="1"/>
              <a:t>Suicidal</a:t>
            </a:r>
            <a:r>
              <a:rPr lang="fr-FR"/>
              <a:t> </a:t>
            </a:r>
            <a:r>
              <a:rPr lang="fr-FR" err="1"/>
              <a:t>posts</a:t>
            </a:r>
            <a:r>
              <a:rPr lang="fr-FR"/>
              <a:t> </a:t>
            </a:r>
            <a:r>
              <a:rPr lang="fr-FR" err="1"/>
              <a:t>generally</a:t>
            </a:r>
            <a:r>
              <a:rPr lang="fr-FR"/>
              <a:t> </a:t>
            </a:r>
            <a:r>
              <a:rPr lang="fr-FR" err="1"/>
              <a:t>contain</a:t>
            </a:r>
            <a:r>
              <a:rPr lang="fr-FR"/>
              <a:t> more </a:t>
            </a:r>
            <a:r>
              <a:rPr lang="fr-FR" err="1"/>
              <a:t>negative</a:t>
            </a:r>
            <a:r>
              <a:rPr lang="fr-FR"/>
              <a:t> </a:t>
            </a:r>
            <a:r>
              <a:rPr lang="fr-FR" err="1"/>
              <a:t>words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non-</a:t>
            </a:r>
            <a:r>
              <a:rPr lang="fr-FR" err="1"/>
              <a:t>suicidal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marL="342900" indent="-342900">
              <a:buAutoNum type="arabicPeriod"/>
            </a:pPr>
            <a:r>
              <a:rPr lang="fr-FR" err="1"/>
              <a:t>Suicidal</a:t>
            </a:r>
            <a:r>
              <a:rPr lang="fr-FR"/>
              <a:t> </a:t>
            </a:r>
            <a:r>
              <a:rPr lang="fr-FR" err="1"/>
              <a:t>posts</a:t>
            </a:r>
            <a:r>
              <a:rPr lang="fr-FR"/>
              <a:t> </a:t>
            </a:r>
            <a:r>
              <a:rPr lang="fr-FR" err="1"/>
              <a:t>involved</a:t>
            </a:r>
            <a:r>
              <a:rPr lang="fr-FR"/>
              <a:t> discussions about </a:t>
            </a:r>
            <a:r>
              <a:rPr lang="fr-FR" err="1"/>
              <a:t>struggling</a:t>
            </a:r>
            <a:r>
              <a:rPr lang="fr-FR"/>
              <a:t> (e.g., </a:t>
            </a:r>
            <a:r>
              <a:rPr lang="fr-FR" err="1"/>
              <a:t>breakups</a:t>
            </a:r>
            <a:r>
              <a:rPr lang="fr-FR"/>
              <a:t>, suicide, </a:t>
            </a:r>
            <a:r>
              <a:rPr lang="fr-FR" err="1"/>
              <a:t>depression</a:t>
            </a:r>
            <a:r>
              <a:rPr lang="fr-FR"/>
              <a:t>, </a:t>
            </a:r>
            <a:r>
              <a:rPr lang="fr-FR" err="1"/>
              <a:t>crying</a:t>
            </a:r>
            <a:r>
              <a:rPr lang="fr-FR"/>
              <a:t>,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lost</a:t>
            </a:r>
            <a:r>
              <a:rPr lang="fr-FR"/>
              <a:t>)</a:t>
            </a:r>
          </a:p>
          <a:p>
            <a:pPr marL="342900" indent="-342900">
              <a:buAutoNum type="arabicPeriod"/>
            </a:pPr>
            <a:r>
              <a:rPr lang="fr-FR"/>
              <a:t>Non-</a:t>
            </a:r>
            <a:r>
              <a:rPr lang="fr-FR" err="1"/>
              <a:t>suicidal</a:t>
            </a:r>
            <a:r>
              <a:rPr lang="fr-FR"/>
              <a:t> </a:t>
            </a:r>
            <a:r>
              <a:rPr lang="fr-FR" err="1"/>
              <a:t>posts</a:t>
            </a:r>
            <a:r>
              <a:rPr lang="fr-FR"/>
              <a:t> </a:t>
            </a:r>
            <a:r>
              <a:rPr lang="fr-FR" err="1"/>
              <a:t>included</a:t>
            </a:r>
            <a:r>
              <a:rPr lang="fr-FR"/>
              <a:t> conversations </a:t>
            </a:r>
            <a:r>
              <a:rPr lang="fr-FR" err="1"/>
              <a:t>around</a:t>
            </a:r>
            <a:r>
              <a:rPr lang="fr-FR"/>
              <a:t> </a:t>
            </a:r>
            <a:r>
              <a:rPr lang="fr-FR" err="1"/>
              <a:t>daily</a:t>
            </a:r>
            <a:r>
              <a:rPr lang="fr-FR"/>
              <a:t> life (e.g., </a:t>
            </a:r>
            <a:r>
              <a:rPr lang="fr-FR" err="1"/>
              <a:t>school</a:t>
            </a:r>
            <a:r>
              <a:rPr lang="fr-FR"/>
              <a:t>, compliments, </a:t>
            </a:r>
            <a:r>
              <a:rPr lang="fr-FR" err="1"/>
              <a:t>movies</a:t>
            </a:r>
            <a:r>
              <a:rPr lang="fr-FR"/>
              <a:t>, </a:t>
            </a:r>
            <a:r>
              <a:rPr lang="fr-FR" err="1"/>
              <a:t>family</a:t>
            </a:r>
            <a:r>
              <a:rPr lang="fr-FR"/>
              <a:t> and </a:t>
            </a:r>
            <a:r>
              <a:rPr lang="fr-FR" err="1"/>
              <a:t>friends</a:t>
            </a:r>
            <a:r>
              <a:rPr lang="fr-FR"/>
              <a:t>, </a:t>
            </a:r>
            <a:r>
              <a:rPr lang="fr-FR" err="1"/>
              <a:t>food</a:t>
            </a:r>
            <a:r>
              <a:rPr lang="fr-F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90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997936"/>
            <a:ext cx="4176511" cy="795680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COMPARISON BETWEEN CLASSES (</a:t>
            </a:r>
            <a:r>
              <a:rPr lang="en-US" sz="2700" cap="none" dirty="0"/>
              <a:t>Cont’d…)</a:t>
            </a:r>
            <a:endParaRPr lang="en-US" sz="27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AB2D44-A595-4CAB-F6E9-B8BFE1CD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29885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fr-FR"/>
              <a:t>No </a:t>
            </a:r>
            <a:r>
              <a:rPr lang="fr-FR" err="1"/>
              <a:t>difference</a:t>
            </a:r>
            <a:r>
              <a:rPr lang="fr-FR"/>
              <a:t> in </a:t>
            </a:r>
            <a:r>
              <a:rPr lang="fr-FR" err="1"/>
              <a:t>number</a:t>
            </a:r>
            <a:r>
              <a:rPr lang="fr-FR"/>
              <a:t> of </a:t>
            </a:r>
            <a:r>
              <a:rPr lang="fr-FR" err="1"/>
              <a:t>words</a:t>
            </a:r>
            <a:r>
              <a:rPr lang="fr-FR"/>
              <a:t>, </a:t>
            </a:r>
            <a:r>
              <a:rPr lang="fr-FR" err="1"/>
              <a:t>characters</a:t>
            </a:r>
            <a:r>
              <a:rPr lang="fr-FR"/>
              <a:t>, or sentences </a:t>
            </a:r>
            <a:r>
              <a:rPr lang="fr-FR" err="1"/>
              <a:t>used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the </a:t>
            </a:r>
            <a:r>
              <a:rPr lang="fr-FR" err="1"/>
              <a:t>two</a:t>
            </a:r>
            <a:r>
              <a:rPr lang="fr-FR"/>
              <a:t> groups</a:t>
            </a:r>
          </a:p>
          <a:p>
            <a:pPr>
              <a:lnSpc>
                <a:spcPct val="110000"/>
              </a:lnSpc>
            </a:pPr>
            <a:r>
              <a:rPr lang="fr-FR"/>
              <a:t>No </a:t>
            </a:r>
            <a:r>
              <a:rPr lang="fr-FR" err="1"/>
              <a:t>difference</a:t>
            </a:r>
            <a:r>
              <a:rPr lang="fr-FR"/>
              <a:t> in the </a:t>
            </a:r>
            <a:r>
              <a:rPr lang="fr-FR" err="1"/>
              <a:t>average</a:t>
            </a:r>
            <a:r>
              <a:rPr lang="fr-FR"/>
              <a:t> post </a:t>
            </a:r>
            <a:r>
              <a:rPr lang="fr-FR" err="1"/>
              <a:t>length</a:t>
            </a:r>
            <a:endParaRPr lang="fr-FR"/>
          </a:p>
          <a:p>
            <a:pPr>
              <a:lnSpc>
                <a:spcPct val="110000"/>
              </a:lnSpc>
            </a:pPr>
            <a:r>
              <a:rPr lang="fr-FR"/>
              <a:t>Sentiment </a:t>
            </a:r>
            <a:r>
              <a:rPr lang="fr-FR" err="1"/>
              <a:t>curves</a:t>
            </a:r>
            <a:r>
              <a:rPr lang="fr-FR"/>
              <a:t> </a:t>
            </a:r>
            <a:r>
              <a:rPr lang="fr-FR" err="1"/>
              <a:t>overlap</a:t>
            </a:r>
            <a:r>
              <a:rPr lang="fr-FR"/>
              <a:t> </a:t>
            </a:r>
            <a:r>
              <a:rPr lang="fr-FR" err="1"/>
              <a:t>suggesting</a:t>
            </a:r>
            <a:r>
              <a:rPr lang="fr-FR"/>
              <a:t> no </a:t>
            </a:r>
            <a:r>
              <a:rPr lang="fr-FR" err="1"/>
              <a:t>difference</a:t>
            </a:r>
            <a:r>
              <a:rPr lang="fr-FR"/>
              <a:t> in sentiments </a:t>
            </a:r>
            <a:r>
              <a:rPr lang="fr-FR" err="1"/>
              <a:t>between</a:t>
            </a:r>
            <a:r>
              <a:rPr lang="fr-FR"/>
              <a:t> the </a:t>
            </a:r>
            <a:r>
              <a:rPr lang="fr-FR" err="1"/>
              <a:t>two</a:t>
            </a:r>
            <a:r>
              <a:rPr lang="fr-FR"/>
              <a:t> classes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ABC18B-620A-3EA3-3BE9-A342B7A2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208667"/>
            <a:ext cx="4960442" cy="29266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EEEA3E15-F138-A304-BBB6-317E66008DDC}"/>
              </a:ext>
            </a:extLst>
          </p:cNvPr>
          <p:cNvSpPr txBox="1"/>
          <p:nvPr/>
        </p:nvSpPr>
        <p:spPr>
          <a:xfrm>
            <a:off x="6094411" y="1736861"/>
            <a:ext cx="507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/>
              <a:t>Sentiment </a:t>
            </a:r>
            <a:r>
              <a:rPr lang="fr-FR" sz="1500" b="1" err="1"/>
              <a:t>analysis</a:t>
            </a:r>
            <a:r>
              <a:rPr lang="fr-FR" sz="1500" b="1"/>
              <a:t> by post class</a:t>
            </a:r>
            <a:endParaRPr lang="fr-FR" sz="1500" b="1" baseline="30000"/>
          </a:p>
        </p:txBody>
      </p:sp>
    </p:spTree>
    <p:extLst>
      <p:ext uri="{BB962C8B-B14F-4D97-AF65-F5344CB8AC3E}">
        <p14:creationId xmlns:p14="http://schemas.microsoft.com/office/powerpoint/2010/main" val="27215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82" y="1347275"/>
            <a:ext cx="4176511" cy="481626"/>
          </a:xfrm>
        </p:spPr>
        <p:txBody>
          <a:bodyPr>
            <a:normAutofit fontScale="90000"/>
          </a:bodyPr>
          <a:lstStyle/>
          <a:p>
            <a:r>
              <a:rPr lang="en-US"/>
              <a:t>MODEL RESULTS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A9BBA46-7993-8523-0500-4BC81BCB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/>
              <a:t>Logistic Regression, Random Forest, SVM had the highest F1 score (87%) followed by </a:t>
            </a:r>
            <a:r>
              <a:rPr lang="en-US" err="1"/>
              <a:t>XGBoost</a:t>
            </a:r>
            <a:r>
              <a:rPr lang="en-US"/>
              <a:t> (86%)</a:t>
            </a:r>
          </a:p>
          <a:p>
            <a:r>
              <a:rPr lang="en-US"/>
              <a:t>Explored further through hyperparameter optimization to choose the best-performing model</a:t>
            </a:r>
          </a:p>
          <a:p>
            <a:r>
              <a:rPr lang="en-US"/>
              <a:t>After tunning, </a:t>
            </a:r>
            <a:r>
              <a:rPr lang="en-US" i="1"/>
              <a:t>Logistic Regression </a:t>
            </a:r>
            <a:r>
              <a:rPr lang="en-US"/>
              <a:t>had the highest F1 score of </a:t>
            </a:r>
            <a:r>
              <a:rPr lang="en-US" b="1"/>
              <a:t>90%</a:t>
            </a:r>
            <a:endParaRPr lang="en-US" b="1" i="1"/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C0D1D0D5-7E2D-1F75-DE0A-220291C5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735688"/>
            <a:ext cx="4960442" cy="39435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5F68441-14D4-564B-9A29-8EB566193035}"/>
              </a:ext>
            </a:extLst>
          </p:cNvPr>
          <p:cNvSpPr txBox="1"/>
          <p:nvPr/>
        </p:nvSpPr>
        <p:spPr>
          <a:xfrm>
            <a:off x="6094411" y="1428251"/>
            <a:ext cx="507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err="1"/>
              <a:t>Results</a:t>
            </a:r>
            <a:r>
              <a:rPr lang="fr-FR" sz="1500" b="1"/>
              <a:t> of </a:t>
            </a:r>
            <a:r>
              <a:rPr lang="fr-FR" sz="1500" b="1" err="1"/>
              <a:t>preliminary</a:t>
            </a:r>
            <a:r>
              <a:rPr lang="fr-FR" sz="1500" b="1"/>
              <a:t> non-</a:t>
            </a:r>
            <a:r>
              <a:rPr lang="fr-FR" sz="1500" b="1" err="1"/>
              <a:t>tuned</a:t>
            </a:r>
            <a:r>
              <a:rPr lang="fr-FR" sz="1500" b="1"/>
              <a:t> </a:t>
            </a:r>
            <a:r>
              <a:rPr lang="fr-FR" sz="1500" b="1" err="1"/>
              <a:t>models</a:t>
            </a:r>
            <a:r>
              <a:rPr lang="fr-FR" sz="1500" b="1"/>
              <a:t> </a:t>
            </a:r>
            <a:endParaRPr lang="fr-FR" sz="1500" b="1" baseline="30000"/>
          </a:p>
        </p:txBody>
      </p:sp>
    </p:spTree>
    <p:extLst>
      <p:ext uri="{BB962C8B-B14F-4D97-AF65-F5344CB8AC3E}">
        <p14:creationId xmlns:p14="http://schemas.microsoft.com/office/powerpoint/2010/main" val="237046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82" y="1274716"/>
            <a:ext cx="4176511" cy="552140"/>
          </a:xfrm>
        </p:spPr>
        <p:txBody>
          <a:bodyPr>
            <a:normAutofit/>
          </a:bodyPr>
          <a:lstStyle/>
          <a:p>
            <a:r>
              <a:rPr lang="en-US"/>
              <a:t>DISTILLBERT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79AC3-0DAC-728E-46D1-FAF93B78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/>
              <a:t>Text cleaned using </a:t>
            </a:r>
            <a:r>
              <a:rPr lang="en-US" err="1"/>
              <a:t>DistillBERT’s</a:t>
            </a:r>
            <a:r>
              <a:rPr lang="en-US"/>
              <a:t> cleaning and preprocessing modules</a:t>
            </a:r>
          </a:p>
          <a:p>
            <a:r>
              <a:rPr lang="en-US"/>
              <a:t>Model trained on </a:t>
            </a:r>
            <a:r>
              <a:rPr lang="en-US" i="1"/>
              <a:t>5 total epochs </a:t>
            </a:r>
            <a:r>
              <a:rPr lang="en-US"/>
              <a:t>with </a:t>
            </a:r>
            <a:r>
              <a:rPr lang="en-US" i="1"/>
              <a:t>2 input layers </a:t>
            </a:r>
          </a:p>
          <a:p>
            <a:pPr lvl="1"/>
            <a:r>
              <a:rPr lang="en-US"/>
              <a:t>Number of epochs and layers reduced due to small computation power</a:t>
            </a:r>
          </a:p>
          <a:p>
            <a:r>
              <a:rPr lang="en-US"/>
              <a:t>F1 score of 92.3%</a:t>
            </a:r>
          </a:p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580367-9B12-B8F9-E497-9A32817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29" y="2457589"/>
            <a:ext cx="4960442" cy="26290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7DBF9D8C-D834-4806-BCE5-5974221C9D3C}"/>
              </a:ext>
            </a:extLst>
          </p:cNvPr>
          <p:cNvSpPr txBox="1"/>
          <p:nvPr/>
        </p:nvSpPr>
        <p:spPr>
          <a:xfrm>
            <a:off x="6244439" y="2076950"/>
            <a:ext cx="5072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err="1"/>
              <a:t>Results</a:t>
            </a:r>
            <a:r>
              <a:rPr lang="fr-FR" sz="1500" b="1"/>
              <a:t> of </a:t>
            </a:r>
            <a:r>
              <a:rPr lang="fr-FR" sz="1500" b="1" err="1"/>
              <a:t>DistillBERT</a:t>
            </a:r>
            <a:r>
              <a:rPr lang="fr-FR" sz="1500" b="1"/>
              <a:t> classification model </a:t>
            </a:r>
            <a:endParaRPr lang="fr-FR" sz="1500" b="1" baseline="30000"/>
          </a:p>
        </p:txBody>
      </p:sp>
    </p:spTree>
    <p:extLst>
      <p:ext uri="{BB962C8B-B14F-4D97-AF65-F5344CB8AC3E}">
        <p14:creationId xmlns:p14="http://schemas.microsoft.com/office/powerpoint/2010/main" val="214635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FD8174-9AE5-949A-3AF8-3BA94B0D5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DISCUSSION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00A29138-AEEC-E4FF-A2B4-8E1099C0F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5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82" y="1274716"/>
            <a:ext cx="4176511" cy="552140"/>
          </a:xfrm>
        </p:spPr>
        <p:txBody>
          <a:bodyPr>
            <a:normAutofit/>
          </a:bodyPr>
          <a:lstStyle/>
          <a:p>
            <a:r>
              <a:rPr lang="en-US"/>
              <a:t>Discussion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7B76E61-B5DD-06CB-9DA8-E663E5107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04302"/>
            <a:ext cx="9603275" cy="345061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The best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i="1" dirty="0" err="1"/>
              <a:t>Logistic</a:t>
            </a:r>
            <a:r>
              <a:rPr lang="fr-FR" i="1" dirty="0"/>
              <a:t> </a:t>
            </a:r>
            <a:r>
              <a:rPr lang="fr-FR" i="1" dirty="0" err="1"/>
              <a:t>Regression</a:t>
            </a:r>
            <a:r>
              <a:rPr lang="fr-FR" i="1" dirty="0"/>
              <a:t> </a:t>
            </a:r>
            <a:r>
              <a:rPr lang="fr-FR" dirty="0"/>
              <a:t>(90% F1 score) and </a:t>
            </a:r>
            <a:r>
              <a:rPr lang="fr-FR" i="1" dirty="0" err="1"/>
              <a:t>DistillBERT</a:t>
            </a:r>
            <a:r>
              <a:rPr lang="fr-FR" i="1" dirty="0"/>
              <a:t> model </a:t>
            </a:r>
            <a:r>
              <a:rPr lang="fr-FR" dirty="0"/>
              <a:t>(92.3% F1 score)</a:t>
            </a:r>
          </a:p>
          <a:p>
            <a:r>
              <a:rPr lang="fr-FR" dirty="0" err="1"/>
              <a:t>Adding</a:t>
            </a:r>
            <a:r>
              <a:rPr lang="fr-FR" dirty="0"/>
              <a:t> more </a:t>
            </a:r>
            <a:r>
              <a:rPr lang="fr-FR" dirty="0" err="1"/>
              <a:t>epochs</a:t>
            </a:r>
            <a:r>
              <a:rPr lang="fr-FR" dirty="0"/>
              <a:t> and input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significantly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model performance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Neural Networks </a:t>
            </a:r>
            <a:r>
              <a:rPr lang="fr-FR" dirty="0" err="1"/>
              <a:t>lack</a:t>
            </a:r>
            <a:r>
              <a:rPr lang="fr-FR" dirty="0"/>
              <a:t> </a:t>
            </a:r>
            <a:r>
              <a:rPr lang="fr-FR" dirty="0" err="1"/>
              <a:t>interpretability</a:t>
            </a:r>
            <a:r>
              <a:rPr lang="fr-FR" dirty="0"/>
              <a:t>. If </a:t>
            </a:r>
            <a:r>
              <a:rPr lang="fr-FR" dirty="0" err="1"/>
              <a:t>interested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are more </a:t>
            </a:r>
            <a:r>
              <a:rPr lang="fr-FR" dirty="0" err="1"/>
              <a:t>likely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suicidal</a:t>
            </a:r>
            <a:r>
              <a:rPr lang="fr-FR" dirty="0"/>
              <a:t> </a:t>
            </a:r>
            <a:r>
              <a:rPr lang="fr-FR" dirty="0" err="1"/>
              <a:t>thoughts</a:t>
            </a:r>
            <a:r>
              <a:rPr lang="fr-FR" dirty="0"/>
              <a:t>, a 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suited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suicidal</a:t>
            </a:r>
            <a:r>
              <a:rPr lang="fr-FR" dirty="0"/>
              <a:t> </a:t>
            </a:r>
            <a:r>
              <a:rPr lang="fr-FR" dirty="0" err="1"/>
              <a:t>thoughts</a:t>
            </a:r>
            <a:r>
              <a:rPr lang="fr-FR" dirty="0"/>
              <a:t> and the </a:t>
            </a:r>
            <a:r>
              <a:rPr lang="fr-FR" dirty="0" err="1"/>
              <a:t>accuracy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high </a:t>
            </a:r>
            <a:r>
              <a:rPr lang="fr-FR" dirty="0" err="1"/>
              <a:t>with</a:t>
            </a:r>
            <a:r>
              <a:rPr lang="fr-FR" dirty="0"/>
              <a:t> modern NLP techniques, as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by </a:t>
            </a:r>
            <a:r>
              <a:rPr lang="fr-FR" dirty="0" err="1"/>
              <a:t>previous</a:t>
            </a:r>
            <a:r>
              <a:rPr lang="fr-FR" dirty="0"/>
              <a:t> studies</a:t>
            </a:r>
            <a:r>
              <a:rPr lang="fr-FR" baseline="30000" dirty="0"/>
              <a:t>4,5,6</a:t>
            </a:r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multiple challenges </a:t>
            </a:r>
            <a:r>
              <a:rPr lang="fr-FR" dirty="0" err="1"/>
              <a:t>remain</a:t>
            </a:r>
            <a:endParaRPr lang="fr-FR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C614D4-3B72-0879-CE3F-F1F1BE9F34B3}"/>
              </a:ext>
            </a:extLst>
          </p:cNvPr>
          <p:cNvSpPr txBox="1"/>
          <p:nvPr/>
        </p:nvSpPr>
        <p:spPr>
          <a:xfrm>
            <a:off x="10323021" y="6281928"/>
            <a:ext cx="1868676" cy="5509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000" baseline="30000">
                <a:solidFill>
                  <a:srgbClr val="FFFFFF"/>
                </a:solidFill>
              </a:rPr>
              <a:t>4</a:t>
            </a:r>
            <a:r>
              <a:rPr lang="fr-FR" sz="1000">
                <a:solidFill>
                  <a:srgbClr val="FFFFFF"/>
                </a:solidFill>
              </a:rPr>
              <a:t>Jashinsky et al. 2014 </a:t>
            </a:r>
          </a:p>
          <a:p>
            <a:r>
              <a:rPr lang="fr-FR" sz="1000" baseline="30000">
                <a:solidFill>
                  <a:srgbClr val="FFFFFF"/>
                </a:solidFill>
              </a:rPr>
              <a:t>5</a:t>
            </a:r>
            <a:r>
              <a:rPr lang="fr-FR" sz="1000">
                <a:solidFill>
                  <a:srgbClr val="FFFFFF"/>
                </a:solidFill>
              </a:rPr>
              <a:t>Ueda et al. 2014</a:t>
            </a:r>
          </a:p>
          <a:p>
            <a:r>
              <a:rPr lang="fr-FR" sz="1000" baseline="30000">
                <a:solidFill>
                  <a:srgbClr val="FFFFFF"/>
                </a:solidFill>
              </a:rPr>
              <a:t>6</a:t>
            </a:r>
            <a:r>
              <a:rPr lang="fr-FR" sz="1000">
                <a:solidFill>
                  <a:srgbClr val="FFFFFF"/>
                </a:solidFill>
              </a:rPr>
              <a:t>Morese et al. 2022</a:t>
            </a: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43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05387"/>
            <a:ext cx="9603275" cy="486366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79AC3-0DAC-728E-46D1-FAF93B78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210394" cy="36598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/>
              <a:t>Low data quality, associated with labelling costs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Lack of reliable publicly available datasets </a:t>
            </a:r>
            <a:r>
              <a:rPr lang="en-US" sz="1500" dirty="0">
                <a:sym typeface="Wingdings" pitchFamily="2" charset="2"/>
              </a:rPr>
              <a:t> privacy concerns, among others</a:t>
            </a:r>
          </a:p>
          <a:p>
            <a:pPr lvl="1">
              <a:lnSpc>
                <a:spcPct val="110000"/>
              </a:lnSpc>
            </a:pPr>
            <a:r>
              <a:rPr lang="en-US" sz="1500" dirty="0">
                <a:sym typeface="Wingdings" pitchFamily="2" charset="2"/>
              </a:rPr>
              <a:t>This analysis assumed data from </a:t>
            </a:r>
            <a:r>
              <a:rPr lang="en-US" sz="1500" dirty="0" err="1">
                <a:sym typeface="Wingdings" pitchFamily="2" charset="2"/>
              </a:rPr>
              <a:t>SuicideWatch</a:t>
            </a:r>
            <a:r>
              <a:rPr lang="en-US" sz="1500" dirty="0">
                <a:sym typeface="Wingdings" pitchFamily="2" charset="2"/>
              </a:rPr>
              <a:t> are automatically suicidal and vice versa for Teenagers subreddit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ym typeface="Wingdings" pitchFamily="2" charset="2"/>
              </a:rPr>
              <a:t>There is a thin line between anxiety, depression, and suicidal thoughts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ym typeface="Wingdings" pitchFamily="2" charset="2"/>
              </a:rPr>
              <a:t>Need medical experts to label the data for more accurate predictions</a:t>
            </a: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6F8CF9-6BD1-7CC7-C66A-354B34CA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853" y="3228711"/>
            <a:ext cx="4960443" cy="111609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936DEE-F9C6-0EFD-C47B-C307EC297357}"/>
              </a:ext>
            </a:extLst>
          </p:cNvPr>
          <p:cNvSpPr txBox="1"/>
          <p:nvPr/>
        </p:nvSpPr>
        <p:spPr>
          <a:xfrm>
            <a:off x="6844853" y="4307180"/>
            <a:ext cx="4453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i="1"/>
              <a:t>Post </a:t>
            </a:r>
            <a:r>
              <a:rPr lang="fr-FR" sz="1100" b="1" i="1" err="1"/>
              <a:t>from</a:t>
            </a:r>
            <a:r>
              <a:rPr lang="fr-FR" sz="1100" b="1" i="1"/>
              <a:t> </a:t>
            </a:r>
            <a:r>
              <a:rPr lang="fr-FR" sz="1100" b="1" i="1" err="1"/>
              <a:t>SuicideWatch</a:t>
            </a:r>
            <a:r>
              <a:rPr lang="fr-FR" sz="1100" b="1" i="1"/>
              <a:t>. Is </a:t>
            </a:r>
            <a:r>
              <a:rPr lang="fr-FR" sz="1100" b="1" i="1" err="1"/>
              <a:t>this</a:t>
            </a:r>
            <a:r>
              <a:rPr lang="fr-FR" sz="1100" b="1" i="1"/>
              <a:t> a </a:t>
            </a:r>
            <a:r>
              <a:rPr lang="fr-FR" sz="1100" b="1" i="1" err="1"/>
              <a:t>suidal</a:t>
            </a:r>
            <a:r>
              <a:rPr lang="fr-FR" sz="1100" b="1" i="1"/>
              <a:t> </a:t>
            </a:r>
            <a:r>
              <a:rPr lang="fr-FR" sz="1100" b="1" i="1" err="1"/>
              <a:t>thought</a:t>
            </a:r>
            <a:r>
              <a:rPr lang="fr-FR" sz="1100" b="1" i="1"/>
              <a:t>, </a:t>
            </a:r>
            <a:r>
              <a:rPr lang="fr-FR" sz="1100" b="1" i="1" err="1"/>
              <a:t>depression</a:t>
            </a:r>
            <a:r>
              <a:rPr lang="fr-FR" sz="1100" b="1" i="1"/>
              <a:t>, </a:t>
            </a:r>
            <a:r>
              <a:rPr lang="fr-FR" sz="1100" b="1" i="1" err="1"/>
              <a:t>anxiety</a:t>
            </a:r>
            <a:r>
              <a:rPr lang="fr-FR" sz="1100" b="1" i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166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Aerial view of a highway near the ocean">
            <a:extLst>
              <a:ext uri="{FF2B5EF4-FFF2-40B4-BE49-F238E27FC236}">
                <a16:creationId xmlns:a16="http://schemas.microsoft.com/office/drawing/2014/main" id="{CA29BF1F-26AE-5DD0-1DFD-1C6464BEB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05" r="-1" b="123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THANK YOU</a:t>
            </a:r>
          </a:p>
        </p:txBody>
      </p:sp>
      <p:cxnSp>
        <p:nvCxnSpPr>
          <p:cNvPr id="26" name="Straight Connector 17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3DC3C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34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EAD53F-A418-8074-A7B3-C88893141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79996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3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3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3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0" name="Picture 29" descr="Sample being pipetted into a petri dish">
            <a:extLst>
              <a:ext uri="{FF2B5EF4-FFF2-40B4-BE49-F238E27FC236}">
                <a16:creationId xmlns:a16="http://schemas.microsoft.com/office/drawing/2014/main" id="{90591CB0-A1F1-C55E-9442-009BCDC24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3000"/>
                    </a14:imgEffect>
                  </a14:imgLayer>
                </a14:imgProps>
              </a:ext>
            </a:extLst>
          </a:blip>
          <a:srcRect t="17928" r="-1" b="6819"/>
          <a:stretch/>
        </p:blipFill>
        <p:spPr>
          <a:xfrm>
            <a:off x="0" y="11440"/>
            <a:ext cx="12191675" cy="6857990"/>
          </a:xfrm>
          <a:prstGeom prst="rect">
            <a:avLst/>
          </a:prstGeom>
        </p:spPr>
      </p:pic>
      <p:sp>
        <p:nvSpPr>
          <p:cNvPr id="51" name="Rectangle 41">
            <a:extLst>
              <a:ext uri="{FF2B5EF4-FFF2-40B4-BE49-F238E27FC236}">
                <a16:creationId xmlns:a16="http://schemas.microsoft.com/office/drawing/2014/main" id="{BE199D33-750D-40A3-927A-8D32B0600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397173"/>
            <a:ext cx="12192000" cy="1963346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01" y="4731477"/>
            <a:ext cx="9599967" cy="14644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E"/>
                </a:solidFill>
              </a:rPr>
              <a:t>Background and current research</a:t>
            </a:r>
          </a:p>
        </p:txBody>
      </p:sp>
      <p:cxnSp>
        <p:nvCxnSpPr>
          <p:cNvPr id="52" name="Straight Connector 43">
            <a:extLst>
              <a:ext uri="{FF2B5EF4-FFF2-40B4-BE49-F238E27FC236}">
                <a16:creationId xmlns:a16="http://schemas.microsoft.com/office/drawing/2014/main" id="{28B5C7E8-DD6D-40CB-A8DC-7056D20EB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6101" y="4564091"/>
            <a:ext cx="9601907" cy="0"/>
          </a:xfrm>
          <a:prstGeom prst="line">
            <a:avLst/>
          </a:prstGeom>
          <a:ln w="31750">
            <a:solidFill>
              <a:srgbClr val="767B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aphicFrame>
        <p:nvGraphicFramePr>
          <p:cNvPr id="20" name="Espace réservé du contenu 3">
            <a:extLst>
              <a:ext uri="{FF2B5EF4-FFF2-40B4-BE49-F238E27FC236}">
                <a16:creationId xmlns:a16="http://schemas.microsoft.com/office/drawing/2014/main" id="{E0AB8266-FBCB-B03F-C956-95360083B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801053"/>
              </p:ext>
            </p:extLst>
          </p:nvPr>
        </p:nvGraphicFramePr>
        <p:xfrm>
          <a:off x="1451579" y="2015732"/>
          <a:ext cx="4325113" cy="407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B4A598C3-BC75-D364-F4EC-B88677D75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000" y="1896790"/>
            <a:ext cx="4637119" cy="28170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9E9E79E-30FA-0899-0EB1-EB8CBE933651}"/>
              </a:ext>
            </a:extLst>
          </p:cNvPr>
          <p:cNvSpPr txBox="1"/>
          <p:nvPr/>
        </p:nvSpPr>
        <p:spPr>
          <a:xfrm>
            <a:off x="10323021" y="6281928"/>
            <a:ext cx="1868676" cy="5509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000" baseline="30000" dirty="0">
                <a:solidFill>
                  <a:srgbClr val="FFFFFF"/>
                </a:solidFill>
              </a:rPr>
              <a:t>1</a:t>
            </a:r>
            <a:r>
              <a:rPr lang="fr-FR" sz="1000" dirty="0">
                <a:solidFill>
                  <a:srgbClr val="FFFFFF"/>
                </a:solidFill>
              </a:rPr>
              <a:t>WHO 2014</a:t>
            </a:r>
          </a:p>
          <a:p>
            <a:r>
              <a:rPr lang="fr-FR" sz="1000" baseline="30000" dirty="0">
                <a:solidFill>
                  <a:srgbClr val="FFFFFF"/>
                </a:solidFill>
              </a:rPr>
              <a:t>2</a:t>
            </a:r>
            <a:r>
              <a:rPr lang="fr-FR" sz="1000" dirty="0">
                <a:solidFill>
                  <a:srgbClr val="FFFFFF"/>
                </a:solidFill>
              </a:rPr>
              <a:t>Memon et al. 2018</a:t>
            </a:r>
          </a:p>
          <a:p>
            <a:r>
              <a:rPr lang="fr-FR" sz="1000" baseline="30000" dirty="0">
                <a:solidFill>
                  <a:srgbClr val="FFFFFF"/>
                </a:solidFill>
              </a:rPr>
              <a:t>3</a:t>
            </a:r>
            <a:r>
              <a:rPr lang="fr-FR" sz="1000" dirty="0">
                <a:solidFill>
                  <a:srgbClr val="FFFFFF"/>
                </a:solidFill>
              </a:rPr>
              <a:t>NCH 2018</a:t>
            </a:r>
            <a:endParaRPr lang="fr-FR" sz="1300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 dirty="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 dirty="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79696D-D07E-97CD-4145-F09D8C41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402341"/>
            <a:ext cx="4325113" cy="43133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58C9F77-A960-8EC8-C78E-F568B9B9B8B8}"/>
              </a:ext>
            </a:extLst>
          </p:cNvPr>
          <p:cNvSpPr txBox="1"/>
          <p:nvPr/>
        </p:nvSpPr>
        <p:spPr>
          <a:xfrm>
            <a:off x="6938000" y="1550931"/>
            <a:ext cx="4637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Age-</a:t>
            </a:r>
            <a:r>
              <a:rPr lang="fr-FR" sz="1400" dirty="0" err="1"/>
              <a:t>adjusted</a:t>
            </a:r>
            <a:r>
              <a:rPr lang="fr-FR" sz="1400"/>
              <a:t> suicide rates by </a:t>
            </a:r>
            <a:r>
              <a:rPr lang="fr-FR" sz="1400" err="1"/>
              <a:t>sex</a:t>
            </a:r>
            <a:r>
              <a:rPr lang="fr-FR" sz="1400"/>
              <a:t> in the US, 1999-2017</a:t>
            </a:r>
            <a:r>
              <a:rPr lang="fr-FR" sz="1400" baseline="30000"/>
              <a:t>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7AB8C02-5725-2995-20B2-79304583A1A1}"/>
              </a:ext>
            </a:extLst>
          </p:cNvPr>
          <p:cNvSpPr txBox="1"/>
          <p:nvPr/>
        </p:nvSpPr>
        <p:spPr>
          <a:xfrm>
            <a:off x="6937697" y="4713838"/>
            <a:ext cx="46371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fr-FR" sz="1200" err="1"/>
              <a:t>Significant</a:t>
            </a:r>
            <a:r>
              <a:rPr lang="fr-FR" sz="1200"/>
              <a:t> </a:t>
            </a:r>
            <a:r>
              <a:rPr lang="fr-FR" sz="1200" err="1"/>
              <a:t>increasing</a:t>
            </a:r>
            <a:r>
              <a:rPr lang="fr-FR" sz="1200"/>
              <a:t> trend </a:t>
            </a:r>
            <a:r>
              <a:rPr lang="fr-FR" sz="1200" err="1"/>
              <a:t>from</a:t>
            </a:r>
            <a:r>
              <a:rPr lang="fr-FR" sz="1200"/>
              <a:t> 2006 </a:t>
            </a:r>
            <a:r>
              <a:rPr lang="fr-FR" sz="1200" err="1"/>
              <a:t>through</a:t>
            </a:r>
            <a:r>
              <a:rPr lang="fr-FR" sz="1200"/>
              <a:t> 2017</a:t>
            </a:r>
          </a:p>
          <a:p>
            <a:pPr marL="228600" indent="-228600">
              <a:buAutoNum type="arabicPeriod"/>
            </a:pPr>
            <a:r>
              <a:rPr lang="fr-FR" sz="1200" err="1"/>
              <a:t>Increasing</a:t>
            </a:r>
            <a:r>
              <a:rPr lang="fr-FR" sz="1200"/>
              <a:t> trend </a:t>
            </a:r>
            <a:r>
              <a:rPr lang="fr-FR" sz="1200" err="1"/>
              <a:t>from</a:t>
            </a:r>
            <a:r>
              <a:rPr lang="fr-FR" sz="1200"/>
              <a:t> 1999 </a:t>
            </a:r>
            <a:r>
              <a:rPr lang="fr-FR" sz="1200" err="1"/>
              <a:t>through</a:t>
            </a:r>
            <a:r>
              <a:rPr lang="fr-FR" sz="120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280672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/>
              <a:t>CAN MACHINE LEARNING HELP?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479AC3-0DAC-728E-46D1-FAF93B78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Active area of research in machine learning and medicine</a:t>
            </a:r>
          </a:p>
          <a:p>
            <a:pPr lvl="1"/>
            <a:r>
              <a:rPr lang="en-US" dirty="0"/>
              <a:t>Over 100 papers published on </a:t>
            </a:r>
            <a:r>
              <a:rPr lang="en-US" i="1" dirty="0"/>
              <a:t>PubMed</a:t>
            </a:r>
            <a:r>
              <a:rPr lang="en-US" dirty="0"/>
              <a:t> in the past decade</a:t>
            </a:r>
          </a:p>
          <a:p>
            <a:r>
              <a:rPr lang="en-US" dirty="0"/>
              <a:t>Multiple studies</a:t>
            </a:r>
            <a:r>
              <a:rPr lang="en-US" baseline="30000" dirty="0"/>
              <a:t>4,5,6</a:t>
            </a:r>
            <a:r>
              <a:rPr lang="en-US" dirty="0"/>
              <a:t> explored the use of ML for early detection of suicidal thoughts and the progress has been impressive </a:t>
            </a:r>
          </a:p>
          <a:p>
            <a:r>
              <a:rPr lang="en-US" dirty="0"/>
              <a:t>Overarching hypothesis: early suicide detection saves lives</a:t>
            </a:r>
          </a:p>
          <a:p>
            <a:r>
              <a:rPr lang="en-US" dirty="0"/>
              <a:t>Primary aim: use state-of-the-art ML techniques to classify suicidal and non-suicidal thoughts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81E3B1-021A-E40B-DD63-9F22597DE266}"/>
              </a:ext>
            </a:extLst>
          </p:cNvPr>
          <p:cNvSpPr txBox="1"/>
          <p:nvPr/>
        </p:nvSpPr>
        <p:spPr>
          <a:xfrm>
            <a:off x="10323021" y="6281928"/>
            <a:ext cx="1868676" cy="5509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000" baseline="30000">
                <a:solidFill>
                  <a:srgbClr val="FFFFFF"/>
                </a:solidFill>
              </a:rPr>
              <a:t>4</a:t>
            </a:r>
            <a:r>
              <a:rPr lang="fr-FR" sz="1000">
                <a:solidFill>
                  <a:srgbClr val="FFFFFF"/>
                </a:solidFill>
              </a:rPr>
              <a:t>Jashinsky et al. 2014 </a:t>
            </a:r>
          </a:p>
          <a:p>
            <a:r>
              <a:rPr lang="fr-FR" sz="1000" baseline="30000">
                <a:solidFill>
                  <a:srgbClr val="FFFFFF"/>
                </a:solidFill>
              </a:rPr>
              <a:t>5</a:t>
            </a:r>
            <a:r>
              <a:rPr lang="fr-FR" sz="1000">
                <a:solidFill>
                  <a:srgbClr val="FFFFFF"/>
                </a:solidFill>
              </a:rPr>
              <a:t>Ueda et al. 2014</a:t>
            </a:r>
          </a:p>
          <a:p>
            <a:r>
              <a:rPr lang="fr-FR" sz="1000" baseline="30000">
                <a:solidFill>
                  <a:srgbClr val="FFFFFF"/>
                </a:solidFill>
              </a:rPr>
              <a:t>6</a:t>
            </a:r>
            <a:r>
              <a:rPr lang="fr-FR" sz="1000">
                <a:solidFill>
                  <a:srgbClr val="FFFFFF"/>
                </a:solidFill>
              </a:rPr>
              <a:t>Morese et al. 2022</a:t>
            </a: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8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Close-up of wooden white and yellow ruler">
            <a:extLst>
              <a:ext uri="{FF2B5EF4-FFF2-40B4-BE49-F238E27FC236}">
                <a16:creationId xmlns:a16="http://schemas.microsoft.com/office/drawing/2014/main" id="{76E1DB39-B5DC-951A-1501-2B3767B3C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6000"/>
          </a:blip>
          <a:srcRect t="11941" r="-1" b="13057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6" name="Rectangle 1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979C7-602B-A3FB-0F54-1A2D6BE3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methods</a:t>
            </a:r>
          </a:p>
        </p:txBody>
      </p: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CFCD4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42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/>
              <a:t>About the data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82C8DC-B87A-C380-40E1-D4526629F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Collected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Reddit</a:t>
            </a:r>
            <a:r>
              <a:rPr lang="fr-FR" dirty="0"/>
              <a:t> platform,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leverages</a:t>
            </a:r>
            <a:r>
              <a:rPr lang="fr-FR" dirty="0"/>
              <a:t> group chats </a:t>
            </a:r>
            <a:r>
              <a:rPr lang="fr-FR" dirty="0" err="1"/>
              <a:t>known</a:t>
            </a:r>
            <a:r>
              <a:rPr lang="fr-FR" dirty="0"/>
              <a:t> as </a:t>
            </a:r>
            <a:r>
              <a:rPr lang="fr-FR" dirty="0" err="1"/>
              <a:t>sub-reddits</a:t>
            </a:r>
            <a:r>
              <a:rPr lang="fr-FR" dirty="0"/>
              <a:t> </a:t>
            </a:r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subreddit</a:t>
            </a:r>
            <a:r>
              <a:rPr lang="fr-FR" dirty="0"/>
              <a:t> </a:t>
            </a:r>
            <a:r>
              <a:rPr lang="fr-FR" dirty="0" err="1"/>
              <a:t>allocated</a:t>
            </a:r>
            <a:r>
              <a:rPr lang="fr-FR" dirty="0"/>
              <a:t> to a </a:t>
            </a:r>
            <a:r>
              <a:rPr lang="fr-FR" dirty="0" err="1"/>
              <a:t>specific</a:t>
            </a:r>
            <a:r>
              <a:rPr lang="fr-FR" dirty="0"/>
              <a:t> topic and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in the topic </a:t>
            </a:r>
            <a:r>
              <a:rPr lang="fr-FR" dirty="0" err="1"/>
              <a:t>join</a:t>
            </a:r>
            <a:r>
              <a:rPr lang="fr-FR" dirty="0"/>
              <a:t> the group to </a:t>
            </a:r>
            <a:r>
              <a:rPr lang="fr-FR" dirty="0" err="1"/>
              <a:t>participate</a:t>
            </a:r>
            <a:r>
              <a:rPr lang="fr-FR" dirty="0"/>
              <a:t> in discussions</a:t>
            </a:r>
          </a:p>
          <a:p>
            <a:r>
              <a:rPr lang="fr-FR" dirty="0"/>
              <a:t>The data </a:t>
            </a:r>
            <a:r>
              <a:rPr lang="fr-FR" dirty="0" err="1"/>
              <a:t>collected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PushShift</a:t>
            </a:r>
            <a:r>
              <a:rPr lang="fr-FR" dirty="0"/>
              <a:t> API </a:t>
            </a:r>
            <a:r>
              <a:rPr lang="fr-FR" dirty="0" err="1"/>
              <a:t>from</a:t>
            </a:r>
            <a:endParaRPr lang="fr-FR" dirty="0"/>
          </a:p>
          <a:p>
            <a:pPr lvl="1"/>
            <a:r>
              <a:rPr lang="fr-FR" dirty="0"/>
              <a:t>"</a:t>
            </a:r>
            <a:r>
              <a:rPr lang="fr-FR" dirty="0" err="1"/>
              <a:t>SuicideWatch</a:t>
            </a:r>
            <a:r>
              <a:rPr lang="fr-FR" dirty="0"/>
              <a:t>" made of over 390k </a:t>
            </a:r>
            <a:r>
              <a:rPr lang="fr-FR" dirty="0" err="1"/>
              <a:t>users</a:t>
            </a:r>
            <a:r>
              <a:rPr lang="fr-FR" dirty="0"/>
              <a:t> (</a:t>
            </a:r>
            <a:r>
              <a:rPr lang="fr-FR" dirty="0" err="1"/>
              <a:t>October</a:t>
            </a:r>
            <a:r>
              <a:rPr lang="fr-FR" dirty="0"/>
              <a:t> 2022)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>
                <a:sym typeface="Wingdings" pitchFamily="2" charset="2"/>
              </a:rPr>
              <a:t>labelled</a:t>
            </a:r>
            <a:r>
              <a:rPr lang="fr-FR" i="1" dirty="0">
                <a:sym typeface="Wingdings" pitchFamily="2" charset="2"/>
              </a:rPr>
              <a:t> as </a:t>
            </a:r>
            <a:r>
              <a:rPr lang="fr-FR" i="1" dirty="0" err="1">
                <a:sym typeface="Wingdings" pitchFamily="2" charset="2"/>
              </a:rPr>
              <a:t>suicidal</a:t>
            </a:r>
            <a:r>
              <a:rPr lang="fr-FR" i="1" dirty="0"/>
              <a:t> </a:t>
            </a:r>
          </a:p>
          <a:p>
            <a:pPr lvl="1"/>
            <a:r>
              <a:rPr lang="fr-FR" dirty="0"/>
              <a:t>"Teenagers" made of </a:t>
            </a:r>
            <a:r>
              <a:rPr lang="fr-FR" dirty="0" err="1"/>
              <a:t>contains</a:t>
            </a:r>
            <a:r>
              <a:rPr lang="fr-FR" dirty="0"/>
              <a:t> 2.9 million </a:t>
            </a:r>
            <a:r>
              <a:rPr lang="fr-FR" dirty="0" err="1"/>
              <a:t>users</a:t>
            </a:r>
            <a:r>
              <a:rPr lang="fr-FR" dirty="0"/>
              <a:t> (</a:t>
            </a:r>
            <a:r>
              <a:rPr lang="fr-FR" dirty="0" err="1"/>
              <a:t>October</a:t>
            </a:r>
            <a:r>
              <a:rPr lang="fr-FR" dirty="0"/>
              <a:t> 2022)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i="1" dirty="0" err="1">
                <a:sym typeface="Wingdings" pitchFamily="2" charset="2"/>
              </a:rPr>
              <a:t>labelled</a:t>
            </a:r>
            <a:r>
              <a:rPr lang="fr-FR" i="1" dirty="0">
                <a:sym typeface="Wingdings" pitchFamily="2" charset="2"/>
              </a:rPr>
              <a:t> as non-</a:t>
            </a:r>
            <a:r>
              <a:rPr lang="fr-FR" i="1" dirty="0" err="1">
                <a:sym typeface="Wingdings" pitchFamily="2" charset="2"/>
              </a:rPr>
              <a:t>suicidal</a:t>
            </a:r>
            <a:r>
              <a:rPr lang="fr-FR" i="1" dirty="0"/>
              <a:t> </a:t>
            </a:r>
            <a:endParaRPr lang="fr-FR" dirty="0"/>
          </a:p>
          <a:p>
            <a:r>
              <a:rPr lang="fr-FR" dirty="0"/>
              <a:t>Data </a:t>
            </a:r>
            <a:r>
              <a:rPr lang="fr-FR" dirty="0" err="1"/>
              <a:t>publicly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on Kaggle</a:t>
            </a:r>
            <a:r>
              <a:rPr lang="fr-FR" baseline="30000" dirty="0"/>
              <a:t>7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A0DB54-DD2E-57C9-88DC-1E64162C4DC0}"/>
              </a:ext>
            </a:extLst>
          </p:cNvPr>
          <p:cNvSpPr txBox="1"/>
          <p:nvPr/>
        </p:nvSpPr>
        <p:spPr>
          <a:xfrm>
            <a:off x="10323021" y="6281928"/>
            <a:ext cx="1868676" cy="5509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fr-FR" sz="1000" baseline="30000">
                <a:solidFill>
                  <a:srgbClr val="FFFFFF"/>
                </a:solidFill>
              </a:rPr>
              <a:t>7</a:t>
            </a:r>
            <a:r>
              <a:rPr lang="fr-FR" sz="1000">
                <a:solidFill>
                  <a:srgbClr val="FFFFFF"/>
                </a:solidFill>
              </a:rPr>
              <a:t>Muhammad 2022</a:t>
            </a: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endParaRPr lang="fr-FR" sz="1300">
              <a:solidFill>
                <a:srgbClr val="FFFFF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83F5A2-1AD0-B799-2F90-1C72A766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33" y="4611329"/>
            <a:ext cx="4797204" cy="6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5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/>
              <a:t>Data cleaning and Preprocessing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577B1E-42E3-3986-1D97-D8F25E08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err="1"/>
              <a:t>Dataset</a:t>
            </a:r>
            <a:r>
              <a:rPr lang="fr-FR"/>
              <a:t> made of 232,074 unique </a:t>
            </a:r>
            <a:r>
              <a:rPr lang="fr-FR" err="1"/>
              <a:t>posts</a:t>
            </a:r>
            <a:r>
              <a:rPr lang="fr-FR"/>
              <a:t> </a:t>
            </a:r>
            <a:r>
              <a:rPr lang="fr-FR" err="1"/>
              <a:t>posted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December</a:t>
            </a:r>
            <a:r>
              <a:rPr lang="fr-FR"/>
              <a:t> 16, 2008 to </a:t>
            </a:r>
            <a:r>
              <a:rPr lang="fr-FR" err="1"/>
              <a:t>January</a:t>
            </a:r>
            <a:r>
              <a:rPr lang="fr-FR"/>
              <a:t> 1, 2021 </a:t>
            </a:r>
          </a:p>
          <a:p>
            <a:r>
              <a:rPr lang="fr-FR" err="1"/>
              <a:t>Each</a:t>
            </a:r>
            <a:r>
              <a:rPr lang="fr-FR"/>
              <a:t> post </a:t>
            </a:r>
            <a:r>
              <a:rPr lang="fr-FR" err="1"/>
              <a:t>classified</a:t>
            </a:r>
            <a:r>
              <a:rPr lang="fr-FR"/>
              <a:t> as </a:t>
            </a:r>
            <a:r>
              <a:rPr lang="fr-FR" err="1"/>
              <a:t>either</a:t>
            </a:r>
            <a:r>
              <a:rPr lang="fr-FR"/>
              <a:t> </a:t>
            </a:r>
            <a:r>
              <a:rPr lang="fr-FR" err="1"/>
              <a:t>suicidal</a:t>
            </a:r>
            <a:r>
              <a:rPr lang="fr-FR"/>
              <a:t> or non </a:t>
            </a:r>
            <a:r>
              <a:rPr lang="fr-FR" err="1"/>
              <a:t>suicidal</a:t>
            </a:r>
            <a:endParaRPr lang="fr-FR"/>
          </a:p>
          <a:p>
            <a:pPr lvl="1"/>
            <a:r>
              <a:rPr lang="fr-FR"/>
              <a:t>No </a:t>
            </a:r>
            <a:r>
              <a:rPr lang="fr-FR" err="1"/>
              <a:t>missing</a:t>
            </a:r>
            <a:r>
              <a:rPr lang="fr-FR"/>
              <a:t> values and </a:t>
            </a:r>
            <a:r>
              <a:rPr lang="fr-FR" err="1"/>
              <a:t>both</a:t>
            </a:r>
            <a:r>
              <a:rPr lang="fr-FR"/>
              <a:t> classes </a:t>
            </a:r>
            <a:r>
              <a:rPr lang="fr-FR" err="1"/>
              <a:t>were</a:t>
            </a:r>
            <a:r>
              <a:rPr lang="fr-FR"/>
              <a:t> </a:t>
            </a:r>
            <a:r>
              <a:rPr lang="fr-FR" err="1"/>
              <a:t>balanced</a:t>
            </a:r>
            <a:r>
              <a:rPr lang="fr-FR"/>
              <a:t> (50%-50%)</a:t>
            </a:r>
          </a:p>
          <a:p>
            <a:r>
              <a:rPr lang="fr-FR" err="1"/>
              <a:t>Contrations</a:t>
            </a:r>
            <a:r>
              <a:rPr lang="fr-FR"/>
              <a:t> </a:t>
            </a:r>
            <a:r>
              <a:rPr lang="fr-FR" err="1"/>
              <a:t>were</a:t>
            </a:r>
            <a:r>
              <a:rPr lang="fr-FR"/>
              <a:t> </a:t>
            </a:r>
            <a:r>
              <a:rPr lang="fr-FR" err="1"/>
              <a:t>expanded</a:t>
            </a:r>
            <a:r>
              <a:rPr lang="fr-FR"/>
              <a:t> in </a:t>
            </a:r>
            <a:r>
              <a:rPr lang="fr-FR" err="1"/>
              <a:t>each</a:t>
            </a:r>
            <a:r>
              <a:rPr lang="fr-FR"/>
              <a:t> post (e.g., </a:t>
            </a:r>
            <a:r>
              <a:rPr lang="fr-FR" err="1"/>
              <a:t>I’m</a:t>
            </a:r>
            <a:r>
              <a:rPr lang="fr-FR"/>
              <a:t> </a:t>
            </a:r>
            <a:r>
              <a:rPr lang="fr-FR">
                <a:sym typeface="Wingdings" pitchFamily="2" charset="2"/>
              </a:rPr>
              <a:t> I </a:t>
            </a:r>
            <a:r>
              <a:rPr lang="fr-FR" err="1">
                <a:sym typeface="Wingdings" pitchFamily="2" charset="2"/>
              </a:rPr>
              <a:t>am</a:t>
            </a:r>
            <a:r>
              <a:rPr lang="fr-FR">
                <a:sym typeface="Wingdings" pitchFamily="2" charset="2"/>
              </a:rPr>
              <a:t>)</a:t>
            </a:r>
            <a:endParaRPr lang="fr-FR"/>
          </a:p>
          <a:p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cleaning</a:t>
            </a:r>
            <a:r>
              <a:rPr lang="fr-FR"/>
              <a:t> </a:t>
            </a:r>
            <a:r>
              <a:rPr lang="fr-FR" err="1"/>
              <a:t>involved</a:t>
            </a:r>
            <a:r>
              <a:rPr lang="fr-FR"/>
              <a:t> </a:t>
            </a:r>
            <a:r>
              <a:rPr lang="fr-FR" err="1"/>
              <a:t>removing</a:t>
            </a:r>
            <a:r>
              <a:rPr lang="fr-FR"/>
              <a:t>: </a:t>
            </a:r>
          </a:p>
          <a:p>
            <a:pPr lvl="1"/>
            <a:r>
              <a:rPr lang="fr-FR" err="1"/>
              <a:t>Punctuations</a:t>
            </a:r>
            <a:r>
              <a:rPr lang="fr-FR"/>
              <a:t> (e.g., </a:t>
            </a:r>
            <a:r>
              <a:rPr lang="fr-FR" err="1"/>
              <a:t>quotations</a:t>
            </a:r>
            <a:r>
              <a:rPr lang="fr-FR"/>
              <a:t>, question marks) and URLs</a:t>
            </a:r>
          </a:p>
          <a:p>
            <a:pPr lvl="1"/>
            <a:r>
              <a:rPr lang="fr-FR"/>
              <a:t>Stop </a:t>
            </a:r>
            <a:r>
              <a:rPr lang="fr-FR" err="1"/>
              <a:t>words</a:t>
            </a:r>
            <a:r>
              <a:rPr lang="fr-FR"/>
              <a:t> (e.g., I, to)</a:t>
            </a:r>
          </a:p>
          <a:p>
            <a:r>
              <a:rPr lang="fr-FR" err="1"/>
              <a:t>Changed</a:t>
            </a:r>
            <a:r>
              <a:rPr lang="fr-FR"/>
              <a:t> all </a:t>
            </a:r>
            <a:r>
              <a:rPr lang="fr-FR" err="1"/>
              <a:t>text</a:t>
            </a:r>
            <a:r>
              <a:rPr lang="fr-FR"/>
              <a:t> to </a:t>
            </a:r>
            <a:r>
              <a:rPr lang="fr-FR" err="1"/>
              <a:t>lower</a:t>
            </a:r>
            <a:r>
              <a:rPr lang="fr-FR"/>
              <a:t> case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30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565A-E5DA-73F7-3736-48EAAD82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260446"/>
            <a:ext cx="9603275" cy="535549"/>
          </a:xfrm>
        </p:spPr>
        <p:txBody>
          <a:bodyPr>
            <a:normAutofit/>
          </a:bodyPr>
          <a:lstStyle/>
          <a:p>
            <a:r>
              <a:rPr lang="en-US"/>
              <a:t>Data cleaning and Preprocessing (</a:t>
            </a:r>
            <a:r>
              <a:rPr lang="en-US" cap="none"/>
              <a:t>Cont’d</a:t>
            </a:r>
            <a:r>
              <a:rPr lang="en-US"/>
              <a:t>…)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577B1E-42E3-3986-1D97-D8F25E08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More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original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words</a:t>
            </a:r>
            <a:r>
              <a:rPr lang="fr-FR" dirty="0"/>
              <a:t>, </a:t>
            </a:r>
            <a:r>
              <a:rPr lang="fr-FR" dirty="0" err="1"/>
              <a:t>characters</a:t>
            </a:r>
            <a:r>
              <a:rPr lang="fr-FR" dirty="0"/>
              <a:t>, and sentences </a:t>
            </a:r>
          </a:p>
          <a:p>
            <a:pPr lvl="1"/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and sentence </a:t>
            </a:r>
            <a:r>
              <a:rPr lang="fr-FR" dirty="0" err="1"/>
              <a:t>lengths</a:t>
            </a:r>
            <a:r>
              <a:rPr lang="fr-FR" dirty="0"/>
              <a:t> </a:t>
            </a:r>
          </a:p>
          <a:p>
            <a:r>
              <a:rPr lang="fr-FR" dirty="0"/>
              <a:t>Sentiment </a:t>
            </a:r>
            <a:r>
              <a:rPr lang="fr-FR" dirty="0" err="1"/>
              <a:t>analysis</a:t>
            </a:r>
            <a:r>
              <a:rPr lang="fr-FR" dirty="0"/>
              <a:t> per post </a:t>
            </a:r>
          </a:p>
          <a:p>
            <a:r>
              <a:rPr lang="fr-FR" dirty="0"/>
              <a:t>Compare the </a:t>
            </a:r>
            <a:r>
              <a:rPr lang="fr-FR" dirty="0" err="1"/>
              <a:t>extracted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two</a:t>
            </a:r>
            <a:r>
              <a:rPr lang="fr-FR" dirty="0"/>
              <a:t> classes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Exploratory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39607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{244981F9-E1F0-BC46-8EF3-01FB53D8F32D}tf10001119</Template>
  <TotalTime>190</TotalTime>
  <Words>910</Words>
  <Application>Microsoft Macintosh PowerPoint</Application>
  <PresentationFormat>Grand écran</PresentationFormat>
  <Paragraphs>110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Times New Roman</vt:lpstr>
      <vt:lpstr>Wingdings</vt:lpstr>
      <vt:lpstr>Gallery</vt:lpstr>
      <vt:lpstr>Using Natural Language Processing to predict suicidal ideation on  Reddit</vt:lpstr>
      <vt:lpstr>Outline</vt:lpstr>
      <vt:lpstr>Background and current research</vt:lpstr>
      <vt:lpstr>BACKGROUND</vt:lpstr>
      <vt:lpstr>CAN MACHINE LEARNING HELP?</vt:lpstr>
      <vt:lpstr>methods</vt:lpstr>
      <vt:lpstr>About the data</vt:lpstr>
      <vt:lpstr>Data cleaning and Preprocessing</vt:lpstr>
      <vt:lpstr>Data cleaning and Preprocessing (Cont’d…)</vt:lpstr>
      <vt:lpstr>Modelling</vt:lpstr>
      <vt:lpstr>RESULTS</vt:lpstr>
      <vt:lpstr>COMPARISON BETWEEN CLASSES</vt:lpstr>
      <vt:lpstr>COMPARISON BETWEEN CLASSES (Cont’d…)</vt:lpstr>
      <vt:lpstr>MODEL RESULTS</vt:lpstr>
      <vt:lpstr>DISTILLBERT</vt:lpstr>
      <vt:lpstr>DISCUSSION</vt:lpstr>
      <vt:lpstr>Discussion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Mortality in Older Adults Using MRI Data</dc:title>
  <dc:creator>Eugene Baraka</dc:creator>
  <cp:lastModifiedBy>Eugene Baraka</cp:lastModifiedBy>
  <cp:revision>2</cp:revision>
  <dcterms:created xsi:type="dcterms:W3CDTF">2022-10-24T17:45:01Z</dcterms:created>
  <dcterms:modified xsi:type="dcterms:W3CDTF">2022-12-10T17:03:49Z</dcterms:modified>
</cp:coreProperties>
</file>